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7556500"/>
  <p:notesSz cx="10693400" cy="7556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25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481" y="2342515"/>
            <a:ext cx="9094788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962" y="4231640"/>
            <a:ext cx="7489825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987" y="1737995"/>
            <a:ext cx="4654391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10371" y="1737995"/>
            <a:ext cx="4654391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987" y="302260"/>
            <a:ext cx="9629775" cy="1209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987" y="1737995"/>
            <a:ext cx="9629775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7915" y="7027545"/>
            <a:ext cx="3423920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987" y="7027545"/>
            <a:ext cx="246094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703820" y="7027545"/>
            <a:ext cx="246094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75100" y="349250"/>
            <a:ext cx="2761616" cy="29622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dirty="0" smtClean="0">
                <a:latin typeface="Calibri"/>
                <a:cs typeface="Calibri"/>
              </a:rPr>
              <a:t>Mylor Bridge Primary School </a:t>
            </a:r>
            <a:endParaRPr dirty="0">
              <a:latin typeface="Calibri"/>
              <a:cs typeface="Calibri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0321335"/>
              </p:ext>
            </p:extLst>
          </p:nvPr>
        </p:nvGraphicFramePr>
        <p:xfrm>
          <a:off x="539495" y="797306"/>
          <a:ext cx="9630409" cy="61101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97280"/>
                <a:gridCol w="5581015"/>
                <a:gridCol w="2952114"/>
              </a:tblGrid>
              <a:tr h="623316">
                <a:tc gridSpan="3">
                  <a:txBody>
                    <a:bodyPr/>
                    <a:lstStyle/>
                    <a:p>
                      <a:pPr marL="67310" algn="ctr">
                        <a:lnSpc>
                          <a:spcPts val="2135"/>
                        </a:lnSpc>
                      </a:pPr>
                      <a:r>
                        <a:rPr sz="1800" spc="85" dirty="0">
                          <a:latin typeface="Calibri"/>
                          <a:cs typeface="Calibri"/>
                        </a:rPr>
                        <a:t>Knowledge </a:t>
                      </a:r>
                      <a:r>
                        <a:rPr sz="1800" spc="70" dirty="0">
                          <a:latin typeface="Calibri"/>
                          <a:cs typeface="Calibri"/>
                        </a:rPr>
                        <a:t>Organiser </a:t>
                      </a:r>
                      <a:r>
                        <a:rPr sz="1800" spc="80" dirty="0">
                          <a:latin typeface="Calibri"/>
                          <a:cs typeface="Calibri"/>
                        </a:rPr>
                        <a:t>– </a:t>
                      </a:r>
                      <a:r>
                        <a:rPr sz="1800" spc="75" dirty="0">
                          <a:latin typeface="Calibri"/>
                          <a:cs typeface="Calibri"/>
                        </a:rPr>
                        <a:t>Year </a:t>
                      </a:r>
                      <a:r>
                        <a:rPr lang="en-GB" sz="1800" spc="80" dirty="0" smtClean="0">
                          <a:latin typeface="Calibri"/>
                          <a:cs typeface="Calibri"/>
                        </a:rPr>
                        <a:t>3</a:t>
                      </a:r>
                      <a:r>
                        <a:rPr sz="1800" spc="80" dirty="0" smtClean="0"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80" dirty="0">
                          <a:latin typeface="Calibri"/>
                          <a:cs typeface="Calibri"/>
                        </a:rPr>
                        <a:t>– </a:t>
                      </a:r>
                      <a:r>
                        <a:rPr sz="1800" spc="90" dirty="0">
                          <a:latin typeface="Calibri"/>
                          <a:cs typeface="Calibri"/>
                        </a:rPr>
                        <a:t>Autumn</a:t>
                      </a:r>
                      <a:r>
                        <a:rPr sz="1800" spc="-114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GB" sz="1800" spc="80" dirty="0" smtClean="0">
                          <a:latin typeface="Calibri"/>
                          <a:cs typeface="Calibri"/>
                        </a:rPr>
                        <a:t>2</a:t>
                      </a:r>
                    </a:p>
                    <a:p>
                      <a:pPr marL="67310" algn="ctr">
                        <a:lnSpc>
                          <a:spcPts val="2135"/>
                        </a:lnSpc>
                      </a:pPr>
                      <a:r>
                        <a:rPr lang="en-GB" sz="1800" spc="80" dirty="0" smtClean="0">
                          <a:latin typeface="Calibri"/>
                          <a:cs typeface="Calibri"/>
                        </a:rPr>
                        <a:t>Unit</a:t>
                      </a:r>
                      <a:r>
                        <a:rPr lang="en-GB" sz="1800" spc="80" baseline="0" dirty="0" smtClean="0">
                          <a:latin typeface="Calibri"/>
                          <a:cs typeface="Calibri"/>
                        </a:rPr>
                        <a:t> 2.2 What is it like for someone to follow God? </a:t>
                      </a:r>
                      <a:endParaRPr sz="1800" dirty="0">
                        <a:latin typeface="Calibri"/>
                        <a:cs typeface="Calibri"/>
                      </a:endParaRPr>
                    </a:p>
                    <a:p>
                      <a:pPr marL="63500" algn="ctr">
                        <a:lnSpc>
                          <a:spcPct val="100000"/>
                        </a:lnSpc>
                        <a:spcBef>
                          <a:spcPts val="465"/>
                        </a:spcBef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How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are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promises explained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in </a:t>
                      </a:r>
                      <a:r>
                        <a:rPr sz="1800" spc="-10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Old Testament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and where do we see </a:t>
                      </a:r>
                      <a:r>
                        <a:rPr sz="1800" spc="-5" dirty="0">
                          <a:latin typeface="Calibri"/>
                          <a:cs typeface="Calibri"/>
                        </a:rPr>
                        <a:t>them in Christianity </a:t>
                      </a:r>
                      <a:r>
                        <a:rPr sz="1800" dirty="0">
                          <a:latin typeface="Calibri"/>
                          <a:cs typeface="Calibri"/>
                        </a:rPr>
                        <a:t>today?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8F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95655">
                <a:tc gridSpan="2">
                  <a:txBody>
                    <a:bodyPr/>
                    <a:lstStyle/>
                    <a:p>
                      <a:pPr marR="372110" algn="ctr">
                        <a:lnSpc>
                          <a:spcPts val="2135"/>
                        </a:lnSpc>
                      </a:pPr>
                      <a:r>
                        <a:rPr sz="1800" spc="-5" dirty="0">
                          <a:latin typeface="Calibri"/>
                          <a:cs typeface="Calibri"/>
                        </a:rPr>
                        <a:t>Vocabulary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8F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1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5655">
                <a:tc>
                  <a:txBody>
                    <a:bodyPr/>
                    <a:lstStyle/>
                    <a:p>
                      <a:pPr marL="401955">
                        <a:lnSpc>
                          <a:spcPts val="13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Bible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8FFA"/>
                    </a:solidFill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The Christian holy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book.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40817">
                <a:tc>
                  <a:txBody>
                    <a:bodyPr/>
                    <a:lstStyle/>
                    <a:p>
                      <a:pPr marL="66040" algn="ctr">
                        <a:lnSpc>
                          <a:spcPts val="1635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Old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64769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Testament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692FA"/>
                    </a:solidFill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ts val="1635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first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part of the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Bible,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believed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be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sacred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word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1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God.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40436">
                <a:tc>
                  <a:txBody>
                    <a:bodyPr/>
                    <a:lstStyle/>
                    <a:p>
                      <a:pPr marL="66675" algn="ctr">
                        <a:lnSpc>
                          <a:spcPts val="1635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New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64769" algn="ct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Testament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692FA"/>
                    </a:solidFill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ts val="1635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The second part of the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Bible,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which records the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life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and teachings of</a:t>
                      </a:r>
                      <a:r>
                        <a:rPr sz="14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Jesus.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8724">
                <a:tc>
                  <a:txBody>
                    <a:bodyPr/>
                    <a:lstStyle/>
                    <a:p>
                      <a:pPr algn="ctr">
                        <a:lnSpc>
                          <a:spcPts val="1635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Ark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8FFA"/>
                    </a:solidFill>
                  </a:tcPr>
                </a:tc>
                <a:tc>
                  <a:txBody>
                    <a:bodyPr/>
                    <a:lstStyle/>
                    <a:p>
                      <a:pPr marL="2540" marR="303530" indent="39370">
                        <a:lnSpc>
                          <a:spcPct val="101400"/>
                        </a:lnSpc>
                        <a:spcBef>
                          <a:spcPts val="75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400" spc="-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he ship built by Noah </a:t>
                      </a:r>
                      <a:r>
                        <a:rPr sz="1400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to </a:t>
                      </a:r>
                      <a:r>
                        <a:rPr sz="1400" spc="-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save his family and </a:t>
                      </a:r>
                      <a:r>
                        <a:rPr sz="1400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two </a:t>
                      </a:r>
                      <a:r>
                        <a:rPr sz="1400" spc="-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of </a:t>
                      </a:r>
                      <a:r>
                        <a:rPr sz="1400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every kind </a:t>
                      </a:r>
                      <a:r>
                        <a:rPr sz="1400" spc="-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of animal  from the Flood; Noah's</a:t>
                      </a:r>
                      <a:r>
                        <a:rPr sz="1400" spc="-2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Ark.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952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203835">
                        <a:lnSpc>
                          <a:spcPts val="129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Covenant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8FFA"/>
                    </a:solidFill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An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agreement.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171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62025">
                <a:tc>
                  <a:txBody>
                    <a:bodyPr/>
                    <a:lstStyle/>
                    <a:p>
                      <a:pPr marL="354965">
                        <a:lnSpc>
                          <a:spcPts val="130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Noah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8FFA"/>
                    </a:solidFill>
                  </a:tcPr>
                </a:tc>
                <a:tc>
                  <a:txBody>
                    <a:bodyPr/>
                    <a:lstStyle/>
                    <a:p>
                      <a:pPr marL="2540" marR="349250" indent="39370">
                        <a:lnSpc>
                          <a:spcPct val="101499"/>
                        </a:lnSpc>
                        <a:spcBef>
                          <a:spcPts val="110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Chosen by God,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he,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his family,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two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of every animal </a:t>
                      </a:r>
                      <a:r>
                        <a:rPr sz="1400" dirty="0">
                          <a:latin typeface="Calibri"/>
                          <a:cs typeface="Calibri"/>
                        </a:rPr>
                        <a:t>were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saved from the  Flood.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139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5844">
                <a:tc>
                  <a:txBody>
                    <a:bodyPr/>
                    <a:lstStyle/>
                    <a:p>
                      <a:pPr marL="215900">
                        <a:lnSpc>
                          <a:spcPts val="13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Abraham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8FFA"/>
                    </a:solidFill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400" spc="-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rdered by </a:t>
                      </a:r>
                      <a:r>
                        <a:rPr sz="1400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God to </a:t>
                      </a:r>
                      <a:r>
                        <a:rPr sz="1400" spc="-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sacrifice his son, Isaac, </a:t>
                      </a:r>
                      <a:r>
                        <a:rPr sz="1400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as a </a:t>
                      </a:r>
                      <a:r>
                        <a:rPr sz="1400" spc="-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test of</a:t>
                      </a:r>
                      <a:r>
                        <a:rPr sz="1400" spc="-2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faith.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171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99871">
                <a:tc>
                  <a:txBody>
                    <a:bodyPr/>
                    <a:lstStyle/>
                    <a:p>
                      <a:pPr marL="246379">
                        <a:lnSpc>
                          <a:spcPts val="1635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Sacrifice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8FFA"/>
                    </a:solidFill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ts val="1635"/>
                        </a:lnSpc>
                      </a:pPr>
                      <a:r>
                        <a:rPr sz="1400" spc="-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The act of slaughtering </a:t>
                      </a:r>
                      <a:r>
                        <a:rPr sz="1400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an </a:t>
                      </a:r>
                      <a:r>
                        <a:rPr sz="1400" spc="-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animal or </a:t>
                      </a:r>
                      <a:r>
                        <a:rPr sz="1400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person </a:t>
                      </a:r>
                      <a:r>
                        <a:rPr sz="1400" spc="-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or surrendering</a:t>
                      </a:r>
                      <a:r>
                        <a:rPr sz="1400" spc="-2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25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spc="-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possession </a:t>
                      </a:r>
                      <a:r>
                        <a:rPr sz="1400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as an </a:t>
                      </a:r>
                      <a:r>
                        <a:rPr sz="1400" spc="-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offering </a:t>
                      </a:r>
                      <a:r>
                        <a:rPr sz="1400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to a</a:t>
                      </a:r>
                      <a:r>
                        <a:rPr sz="1400" spc="-40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deity/God.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3652">
                <a:tc>
                  <a:txBody>
                    <a:bodyPr/>
                    <a:lstStyle/>
                    <a:p>
                      <a:pPr marL="226695">
                        <a:lnSpc>
                          <a:spcPts val="165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Empathy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8FFA"/>
                    </a:solidFill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ts val="1650"/>
                        </a:lnSpc>
                      </a:pPr>
                      <a:r>
                        <a:rPr sz="1400" spc="-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The </a:t>
                      </a:r>
                      <a:r>
                        <a:rPr sz="1400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ability to </a:t>
                      </a:r>
                      <a:r>
                        <a:rPr sz="1400" spc="-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understand and share the feelings of</a:t>
                      </a:r>
                      <a:r>
                        <a:rPr sz="1400" spc="-10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another.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0253">
                <a:tc>
                  <a:txBody>
                    <a:bodyPr/>
                    <a:lstStyle/>
                    <a:p>
                      <a:pPr marL="85090">
                        <a:lnSpc>
                          <a:spcPts val="1635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Descendants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8FFA"/>
                    </a:solidFill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ts val="1635"/>
                        </a:lnSpc>
                      </a:pPr>
                      <a:r>
                        <a:rPr sz="1400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A </a:t>
                      </a:r>
                      <a:r>
                        <a:rPr sz="1400" spc="-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person, plant, or </a:t>
                      </a:r>
                      <a:r>
                        <a:rPr sz="1400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animal </a:t>
                      </a:r>
                      <a:r>
                        <a:rPr sz="1400" spc="-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that </a:t>
                      </a:r>
                      <a:r>
                        <a:rPr sz="1400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is descended </a:t>
                      </a:r>
                      <a:r>
                        <a:rPr sz="1400" spc="-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from </a:t>
                      </a:r>
                      <a:r>
                        <a:rPr sz="1400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400" spc="-3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particular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254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400" spc="-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ancestor.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1271">
                <a:tc>
                  <a:txBody>
                    <a:bodyPr/>
                    <a:lstStyle/>
                    <a:p>
                      <a:pPr marL="2540">
                        <a:lnSpc>
                          <a:spcPts val="165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Marriage</a:t>
                      </a:r>
                      <a:r>
                        <a:rPr sz="14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Vows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8FFA"/>
                    </a:solidFill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ts val="1650"/>
                        </a:lnSpc>
                      </a:pPr>
                      <a:r>
                        <a:rPr sz="1400" spc="-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One of </a:t>
                      </a:r>
                      <a:r>
                        <a:rPr sz="1400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a </a:t>
                      </a:r>
                      <a:r>
                        <a:rPr sz="1400" spc="-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set of </a:t>
                      </a:r>
                      <a:r>
                        <a:rPr sz="1400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promises </a:t>
                      </a:r>
                      <a:r>
                        <a:rPr sz="1400" spc="-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made by </a:t>
                      </a:r>
                      <a:r>
                        <a:rPr sz="1400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two </a:t>
                      </a:r>
                      <a:r>
                        <a:rPr sz="1400" spc="-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people </a:t>
                      </a:r>
                      <a:r>
                        <a:rPr sz="1400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when </a:t>
                      </a:r>
                      <a:r>
                        <a:rPr sz="1400" spc="-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they </a:t>
                      </a:r>
                      <a:r>
                        <a:rPr sz="1400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get</a:t>
                      </a:r>
                      <a:r>
                        <a:rPr sz="1400" spc="-1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married.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marL="217804">
                        <a:lnSpc>
                          <a:spcPts val="165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Salvation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8FFA"/>
                    </a:solidFill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ts val="165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The act </a:t>
                      </a:r>
                      <a:r>
                        <a:rPr sz="1400" spc="-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of being saved from harm, ruin, </a:t>
                      </a:r>
                      <a:r>
                        <a:rPr sz="1400" spc="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or</a:t>
                      </a:r>
                      <a:r>
                        <a:rPr sz="1400" spc="-1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loss.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01345">
                <a:tc>
                  <a:txBody>
                    <a:bodyPr/>
                    <a:lstStyle/>
                    <a:p>
                      <a:pPr marL="154940">
                        <a:lnSpc>
                          <a:spcPts val="165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Vulnerable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C58FFA"/>
                    </a:solidFill>
                  </a:tcPr>
                </a:tc>
                <a:tc>
                  <a:txBody>
                    <a:bodyPr/>
                    <a:lstStyle/>
                    <a:p>
                      <a:pPr marL="42545">
                        <a:lnSpc>
                          <a:spcPts val="1635"/>
                        </a:lnSpc>
                      </a:pPr>
                      <a:r>
                        <a:rPr sz="1400" spc="-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Exposed </a:t>
                      </a:r>
                      <a:r>
                        <a:rPr sz="1400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to </a:t>
                      </a:r>
                      <a:r>
                        <a:rPr sz="1400" spc="-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the possibility of being attacked or harmed,</a:t>
                      </a:r>
                      <a:r>
                        <a:rPr sz="1400" spc="-2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either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  <a:p>
                      <a:pPr marL="254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400" spc="-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physically or</a:t>
                      </a:r>
                      <a:r>
                        <a:rPr sz="1400" spc="-1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111111"/>
                          </a:solidFill>
                          <a:latin typeface="Calibri"/>
                          <a:cs typeface="Calibri"/>
                        </a:rPr>
                        <a:t>emotionally.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/>
          <p:nvPr/>
        </p:nvSpPr>
        <p:spPr>
          <a:xfrm>
            <a:off x="7293609" y="3452622"/>
            <a:ext cx="2876042" cy="16579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074659" y="5256657"/>
            <a:ext cx="1314450" cy="13144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69588" y="1617308"/>
            <a:ext cx="1519521" cy="183531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245</Words>
  <Application>Microsoft Office PowerPoint</Application>
  <PresentationFormat>Custom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JTimmins</dc:creator>
  <cp:lastModifiedBy>Vicky 2. Sanderson</cp:lastModifiedBy>
  <cp:revision>4</cp:revision>
  <dcterms:created xsi:type="dcterms:W3CDTF">2020-10-27T19:34:30Z</dcterms:created>
  <dcterms:modified xsi:type="dcterms:W3CDTF">2022-02-15T18:24:08Z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2020-09-16T00:00:00Z</vt:filetime>
  </property>
  <property fmtid="{D5CDD505-2E9C-101B-9397-08002B2CF9AE}" pid="3" name="Creator">
    <vt:lpwstr>Microsoft® Word 2019</vt:lpwstr>
  </property>
  <property fmtid="{D5CDD505-2E9C-101B-9397-08002B2CF9AE}" pid="4" name="LastSaved">
    <vt:filetime>2020-10-27T00:00:00Z</vt:filetime>
  </property>
</Properties>
</file>