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0" autoAdjust="0"/>
    <p:restoredTop sz="94660"/>
  </p:normalViewPr>
  <p:slideViewPr>
    <p:cSldViewPr snapToGrid="0">
      <p:cViewPr varScale="1">
        <p:scale>
          <a:sx n="75" d="100"/>
          <a:sy n="75" d="100"/>
        </p:scale>
        <p:origin x="6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889C-7C64-4FBC-B1B5-F8420786EA41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EDC2-7090-4A8D-AE8B-FCC18B3F9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94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889C-7C64-4FBC-B1B5-F8420786EA41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EDC2-7090-4A8D-AE8B-FCC18B3F9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697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889C-7C64-4FBC-B1B5-F8420786EA41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EDC2-7090-4A8D-AE8B-FCC18B3F9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932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889C-7C64-4FBC-B1B5-F8420786EA41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EDC2-7090-4A8D-AE8B-FCC18B3F9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05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889C-7C64-4FBC-B1B5-F8420786EA41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EDC2-7090-4A8D-AE8B-FCC18B3F9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22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889C-7C64-4FBC-B1B5-F8420786EA41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EDC2-7090-4A8D-AE8B-FCC18B3F9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928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889C-7C64-4FBC-B1B5-F8420786EA41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EDC2-7090-4A8D-AE8B-FCC18B3F9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26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889C-7C64-4FBC-B1B5-F8420786EA41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EDC2-7090-4A8D-AE8B-FCC18B3F9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052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889C-7C64-4FBC-B1B5-F8420786EA41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EDC2-7090-4A8D-AE8B-FCC18B3F9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69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889C-7C64-4FBC-B1B5-F8420786EA41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EDC2-7090-4A8D-AE8B-FCC18B3F9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088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889C-7C64-4FBC-B1B5-F8420786EA41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EDC2-7090-4A8D-AE8B-FCC18B3F9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35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A889C-7C64-4FBC-B1B5-F8420786EA41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BEDC2-7090-4A8D-AE8B-FCC18B3F9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60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r>
              <a:rPr lang="en-GB" dirty="0" err="1" smtClean="0">
                <a:latin typeface="Comic Sans MS" panose="030F0702030302020204" pitchFamily="66" charset="0"/>
              </a:rPr>
              <a:t>Twinkl</a:t>
            </a:r>
            <a:r>
              <a:rPr lang="en-GB" dirty="0" smtClean="0">
                <a:latin typeface="Comic Sans MS" panose="030F0702030302020204" pitchFamily="66" charset="0"/>
              </a:rPr>
              <a:t> phonics</a:t>
            </a:r>
            <a:r>
              <a:rPr lang="en-GB" smtClean="0">
                <a:latin typeface="Comic Sans MS" panose="030F0702030302020204" pitchFamily="66" charset="0"/>
              </a:rPr>
              <a:t>/ Reading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What do I need to know?</a:t>
            </a:r>
            <a:endParaRPr lang="en-GB" dirty="0"/>
          </a:p>
        </p:txBody>
      </p:sp>
      <p:pic>
        <p:nvPicPr>
          <p:cNvPr id="1026" name="Picture 2" descr="Mylor Bridge Community Primary School - H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4" y="1122363"/>
            <a:ext cx="1957705" cy="1696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881838" y="2966720"/>
            <a:ext cx="13317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0" i="0" dirty="0" smtClean="0">
                <a:solidFill>
                  <a:srgbClr val="333333"/>
                </a:solidFill>
                <a:effectLst/>
                <a:latin typeface="robotoregular"/>
              </a:rPr>
              <a:t>by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94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</a:t>
            </a:r>
            <a:r>
              <a:rPr lang="en-GB" dirty="0" err="1" smtClean="0"/>
              <a:t>Twinkl</a:t>
            </a:r>
            <a:r>
              <a:rPr lang="en-GB" dirty="0" smtClean="0"/>
              <a:t> Phonics?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a programme to help children to become confident readers and writers. </a:t>
            </a:r>
          </a:p>
          <a:p>
            <a:r>
              <a:rPr lang="en-GB" dirty="0" smtClean="0"/>
              <a:t>The programme is very successful and used in many primary schools. It is designed to enable every child to become confident and fluent readers at the first attempt. </a:t>
            </a:r>
          </a:p>
          <a:p>
            <a:r>
              <a:rPr lang="en-GB" dirty="0" smtClean="0"/>
              <a:t>Children are able to learn to read at a pace that suits them.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6899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will the lessons look like?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scheme uses a phonics based approach. </a:t>
            </a:r>
          </a:p>
          <a:p>
            <a:r>
              <a:rPr lang="en-GB" dirty="0" smtClean="0"/>
              <a:t> All children learn to read sounds and blend the sounds together to read words. </a:t>
            </a:r>
            <a:endParaRPr lang="en-GB" dirty="0"/>
          </a:p>
          <a:p>
            <a:r>
              <a:rPr lang="en-GB" dirty="0" smtClean="0"/>
              <a:t> During their year in Reception the children will learn 44 sounds. </a:t>
            </a:r>
          </a:p>
          <a:p>
            <a:r>
              <a:rPr lang="en-GB" dirty="0" smtClean="0"/>
              <a:t>Each sound is accompanied by a simple action and picture.</a:t>
            </a:r>
          </a:p>
          <a:p>
            <a:r>
              <a:rPr lang="en-GB" dirty="0" smtClean="0"/>
              <a:t>These known sounds are reviewed daily and new sounds introduced.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766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We learn letter sounds and names.</a:t>
            </a:r>
            <a:br>
              <a:rPr lang="en-GB" dirty="0" smtClean="0"/>
            </a:br>
            <a:r>
              <a:rPr lang="en-GB" dirty="0" smtClean="0"/>
              <a:t>We practise PURE sounds (See guidance for pure sounds)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20825" y="8329470"/>
            <a:ext cx="7900750" cy="89674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We learn letter sounds and letter names.</a:t>
            </a:r>
          </a:p>
          <a:p>
            <a:r>
              <a:rPr lang="en-GB" dirty="0" smtClean="0"/>
              <a:t>We focusing on PURE sounds. See the guide for parents for help with pronunciation.</a:t>
            </a:r>
            <a:endParaRPr lang="en-GB" dirty="0"/>
          </a:p>
        </p:txBody>
      </p:sp>
      <p:pic>
        <p:nvPicPr>
          <p:cNvPr id="7" name="Picture 2" descr="Phase 2 Sound M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" y="1864519"/>
            <a:ext cx="5473065" cy="2736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Phase 3 Phonics Sound Mat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050" y="3232785"/>
            <a:ext cx="6000750" cy="300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41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does a </a:t>
            </a:r>
            <a:r>
              <a:rPr lang="en-GB" dirty="0" err="1" smtClean="0"/>
              <a:t>Twinkl</a:t>
            </a:r>
            <a:r>
              <a:rPr lang="en-GB" dirty="0" smtClean="0"/>
              <a:t> session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We begin by using flashcards to recall the sounds that we have learnt. We use pictures and actions as prompts initially.</a:t>
            </a:r>
          </a:p>
          <a:p>
            <a:r>
              <a:rPr lang="en-GB" dirty="0" smtClean="0"/>
              <a:t>We practise writing the sound in the air and using pens/ pencils.</a:t>
            </a:r>
            <a:endParaRPr lang="en-GB" dirty="0"/>
          </a:p>
          <a:p>
            <a:r>
              <a:rPr lang="en-GB" dirty="0" smtClean="0"/>
              <a:t>We introduce our new sound for the day and read a story that includes activities and games to help us practise it.</a:t>
            </a:r>
          </a:p>
          <a:p>
            <a:r>
              <a:rPr lang="en-GB" dirty="0" smtClean="0"/>
              <a:t>We complete activities in the classroom to use and practise the sounds that we know.</a:t>
            </a:r>
          </a:p>
          <a:p>
            <a:r>
              <a:rPr lang="en-GB" dirty="0" smtClean="0"/>
              <a:t>We begin to blend sounds to make and read words.</a:t>
            </a:r>
          </a:p>
          <a:p>
            <a:r>
              <a:rPr lang="en-GB" dirty="0" smtClean="0"/>
              <a:t>We introduce tricky words later in the scheme and progress to use phonics workbooks to practise our skills.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2044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can I help at home?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children will initially bring home a yellow phonics book. This will contain the sound that we have learnt today and some activity suggestions</a:t>
            </a:r>
          </a:p>
          <a:p>
            <a:r>
              <a:rPr lang="en-GB" dirty="0" smtClean="0"/>
              <a:t>Practise phonics regularly and begin to look for them in stories.</a:t>
            </a:r>
          </a:p>
          <a:p>
            <a:r>
              <a:rPr lang="en-GB" dirty="0" smtClean="0"/>
              <a:t>‘Sound talk’ words, “I am going to feed the c-a-t now.”</a:t>
            </a:r>
          </a:p>
          <a:p>
            <a:r>
              <a:rPr lang="en-GB" dirty="0" smtClean="0"/>
              <a:t>After a few weeks, children will bring home word boxes. Practise sounding/ blending these words. Write them down, copy them on to sticky notes….practise, practise, practise!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342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can I help at home?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we feel that children are ready they will bring home books from our Rhino reading scheme. </a:t>
            </a:r>
          </a:p>
          <a:p>
            <a:r>
              <a:rPr lang="en-GB" dirty="0" smtClean="0"/>
              <a:t>Please read every night. The more practise that children have the more confident and fluent they will become.</a:t>
            </a:r>
          </a:p>
          <a:p>
            <a:r>
              <a:rPr lang="en-GB" dirty="0" smtClean="0"/>
              <a:t>Talk about the books that you read.</a:t>
            </a:r>
          </a:p>
          <a:p>
            <a:r>
              <a:rPr lang="en-GB" dirty="0" smtClean="0"/>
              <a:t>What is Kit feeling here? What do you think will happen next?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274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448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robotoregular</vt:lpstr>
      <vt:lpstr>Office Theme</vt:lpstr>
      <vt:lpstr> Twinkl phonics/ Reading</vt:lpstr>
      <vt:lpstr>What is Twinkl Phonics?</vt:lpstr>
      <vt:lpstr>What will the lessons look like?</vt:lpstr>
      <vt:lpstr>We learn letter sounds and names. We practise PURE sounds (See guidance for pure sounds)</vt:lpstr>
      <vt:lpstr>How does a Twinkl session work</vt:lpstr>
      <vt:lpstr>How can I help at home?</vt:lpstr>
      <vt:lpstr>How can I help at home?</vt:lpstr>
    </vt:vector>
  </TitlesOfParts>
  <Company>workgroup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Twinkl phonics</dc:title>
  <dc:creator>Kate Mogridge</dc:creator>
  <cp:lastModifiedBy>Kate Mogridge</cp:lastModifiedBy>
  <cp:revision>3</cp:revision>
  <dcterms:created xsi:type="dcterms:W3CDTF">2023-05-18T10:36:32Z</dcterms:created>
  <dcterms:modified xsi:type="dcterms:W3CDTF">2023-05-18T10:57:47Z</dcterms:modified>
</cp:coreProperties>
</file>