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  <p:sldMasterId id="2147483881" r:id="rId2"/>
    <p:sldMasterId id="2147483883" r:id="rId3"/>
    <p:sldMasterId id="2147483903" r:id="rId4"/>
    <p:sldMasterId id="2147483905" r:id="rId5"/>
    <p:sldMasterId id="2147483925" r:id="rId6"/>
    <p:sldMasterId id="2147483928" r:id="rId7"/>
  </p:sldMasterIdLst>
  <p:sldIdLst>
    <p:sldId id="256" r:id="rId8"/>
    <p:sldId id="257" r:id="rId9"/>
    <p:sldId id="273" r:id="rId10"/>
    <p:sldId id="274" r:id="rId11"/>
    <p:sldId id="275" r:id="rId12"/>
    <p:sldId id="276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298" r:id="rId22"/>
    <p:sldId id="310" r:id="rId23"/>
    <p:sldId id="277" r:id="rId24"/>
    <p:sldId id="278" r:id="rId25"/>
    <p:sldId id="312" r:id="rId26"/>
    <p:sldId id="311" r:id="rId27"/>
    <p:sldId id="279" r:id="rId28"/>
    <p:sldId id="297" r:id="rId29"/>
    <p:sldId id="300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9933"/>
    <a:srgbClr val="009900"/>
    <a:srgbClr val="CC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>
        <p:scale>
          <a:sx n="102" d="100"/>
          <a:sy n="102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C0F5-6E7E-4F13-A081-20114EF73E3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E2E-E388-42D0-88C2-62D29B38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34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C0F5-6E7E-4F13-A081-20114EF73E3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E2E-E388-42D0-88C2-62D29B38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5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C0F5-6E7E-4F13-A081-20114EF73E3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E2E-E388-42D0-88C2-62D29B38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91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C0F5-6E7E-4F13-A081-20114EF73E3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E2E-E388-42D0-88C2-62D29B38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47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C0F5-6E7E-4F13-A081-20114EF73E3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E2E-E388-42D0-88C2-62D29B38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62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C0F5-6E7E-4F13-A081-20114EF73E3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E2E-E388-42D0-88C2-62D29B38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E6FC11-5330-41D5-ADA3-286D834BBE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9051" y="2005713"/>
            <a:ext cx="7933899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White_Rose_Noto " panose="020B0502040504020204" pitchFamily="34" charset="0"/>
                <a:ea typeface="White_Rose_Noto " panose="020B0502040504020204" pitchFamily="34" charset="0"/>
                <a:cs typeface="White_Rose_Noto " panose="020B050204050402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617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920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06CC3-E72C-47E1-941A-D52631F4D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37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68009-5AD9-4915-B8EB-ABAF98273F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21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9541C9-E293-4BEB-B886-890D8DA7B7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8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C0F5-6E7E-4F13-A081-20114EF73E3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E2E-E388-42D0-88C2-62D29B38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49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144DA-90A0-47A1-AD6B-427E095C6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1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C0B00-6464-4F60-9765-299128ED1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78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AD26D-6351-4A54-9237-8AFFC5351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59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329699-EAB8-4E1E-AFDE-610BC6FA9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80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E24331-4E81-4E30-8A09-141FF23D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1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F7575-0918-4145-B01F-50B70D696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84954-7A9E-4877-AD5B-5CCFF98A93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63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8D3BBD-169F-4B06-9D38-EA355617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6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0275A4-DAFC-461B-9CD4-93A0393AB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56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2C786-1491-4AFE-A354-08D814134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6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C0F5-6E7E-4F13-A081-20114EF73E3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E2E-E388-42D0-88C2-62D29B38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729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8AC3A-1571-4088-A831-4C6D291268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63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E66EAD-5BC8-4364-9123-726B135ECA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40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063B0-2498-497B-A776-27A170637C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89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C74115-6A36-4FAA-B99A-CDF5F20BB4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21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CB6F7-6304-4396-935F-AA5D4E361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97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275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619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AE637-69F2-458E-8C36-79883E67C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05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245E1-5B8A-48F8-ACE3-372A4AB125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30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4CC3B-9400-4F22-BA57-018949F4F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5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C0F5-6E7E-4F13-A081-20114EF73E3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E2E-E388-42D0-88C2-62D29B38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316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CAF5D-EFEF-4CB3-8207-7E0DC19DC2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04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A6C4A-3963-42E3-92B7-1251C8B92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08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F2ED57-9834-41FF-BD8D-17EB0521E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66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95B87-89ED-4CC3-88D0-5DBAC3F67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4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8BB22-CD7A-47D2-9F14-A4620654B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82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F8B00-DAAD-453B-8C2D-431C56CD0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24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BA77B-0B74-41AA-8900-E2FE49D879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58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47047-3D0E-46A1-BEEB-2D72C8A22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9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3FA7F-45F2-4A33-BBAC-E1C49F8AC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443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37E38-D9D7-45B0-82A6-C1EB579E0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2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C0F5-6E7E-4F13-A081-20114EF73E3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E2E-E388-42D0-88C2-62D29B38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76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0230C-BFC4-44FA-BDF8-84B419F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44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D10B00-46E1-4335-9DC5-535460511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65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2CBEC-D3FD-482F-B366-F1C42DC45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5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784D9-393E-48E8-88EF-737D1D7E1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094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3BE3F-CB2F-4140-9C45-912D6D5E0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1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3239" y="2481944"/>
            <a:ext cx="9565971" cy="3867741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1 - 3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7018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3239" y="2476263"/>
            <a:ext cx="9565971" cy="3867742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the rest </a:t>
            </a:r>
            <a:br>
              <a:rPr lang="en-US" dirty="0"/>
            </a:br>
            <a:r>
              <a:rPr lang="en-US" dirty="0"/>
              <a:t>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137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CFDDD-56FE-4DA7-802E-53B8939CB14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52C03-24E7-4DD9-A5F6-78C5B926BE66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12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CFDDD-56FE-4DA7-802E-53B8939CB14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52C03-24E7-4DD9-A5F6-78C5B926BE66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350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CFDDD-56FE-4DA7-802E-53B8939CB14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52C03-24E7-4DD9-A5F6-78C5B926BE66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63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C0F5-6E7E-4F13-A081-20114EF73E3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E2E-E388-42D0-88C2-62D29B38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827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CFDDD-56FE-4DA7-802E-53B8939CB14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52C03-24E7-4DD9-A5F6-78C5B926BE66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563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CFDDD-56FE-4DA7-802E-53B8939CB14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52C03-24E7-4DD9-A5F6-78C5B926BE66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1309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CFDDD-56FE-4DA7-802E-53B8939CB14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52C03-24E7-4DD9-A5F6-78C5B926BE66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8736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CFDDD-56FE-4DA7-802E-53B8939CB14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52C03-24E7-4DD9-A5F6-78C5B926BE66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447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CFDDD-56FE-4DA7-802E-53B8939CB14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52C03-24E7-4DD9-A5F6-78C5B926BE66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17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CFDDD-56FE-4DA7-802E-53B8939CB14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52C03-24E7-4DD9-A5F6-78C5B926BE66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7456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CFDDD-56FE-4DA7-802E-53B8939CB14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52C03-24E7-4DD9-A5F6-78C5B926BE66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390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CFDDD-56FE-4DA7-802E-53B8939CB14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52C03-24E7-4DD9-A5F6-78C5B926BE66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7592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CFDDD-56FE-4DA7-802E-53B8939CB14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52C03-24E7-4DD9-A5F6-78C5B926BE66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9306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CFDDD-56FE-4DA7-802E-53B8939CB14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52C03-24E7-4DD9-A5F6-78C5B926BE66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C0F5-6E7E-4F13-A081-20114EF73E3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E2E-E388-42D0-88C2-62D29B38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8509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CFDDD-56FE-4DA7-802E-53B8939CB14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52C03-24E7-4DD9-A5F6-78C5B926BE66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41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C0F5-6E7E-4F13-A081-20114EF73E3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AE2E-E388-42D0-88C2-62D29B38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65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1E6C0F5-6E7E-4F13-A081-20114EF73E3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91FAE2E-E388-42D0-88C2-62D29B38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81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23.jp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1E6C0F5-6E7E-4F13-A081-20114EF73E3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91FAE2E-E388-42D0-88C2-62D29B38C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63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89322-D670-4D83-9DD2-11A34E4177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2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DEF9D-8C59-419A-97E9-DA1B0046B7A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8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55B83-7231-42DA-AE82-E6A9DAE4E6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8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4BE4DA-3879-41F6-947C-F4759C85C3B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9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77AF6-3D3F-4521-95E1-D2112D491D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8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CFDDD-56FE-4DA7-802E-53B8939CB149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52C03-24E7-4DD9-A5F6-78C5B926BE66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24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82.png"/><Relationship Id="rId5" Type="http://schemas.openxmlformats.org/officeDocument/2006/relationships/image" Target="../media/image78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s://whiterosemaths.com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Welcome to Early Years Foundation Stage and Key Stage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5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9" y="527843"/>
            <a:ext cx="5838825" cy="10001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500"/>
            <a:ext cx="10515600" cy="4351338"/>
          </a:xfrm>
        </p:spPr>
        <p:txBody>
          <a:bodyPr/>
          <a:lstStyle/>
          <a:p>
            <a:r>
              <a:rPr lang="en-GB" b="1" u="sng" dirty="0" smtClean="0"/>
              <a:t>There are 5 counting principles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2250653"/>
            <a:ext cx="11715750" cy="2583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" y="4834460"/>
            <a:ext cx="117157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9" y="527843"/>
            <a:ext cx="5838825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0" y="2287057"/>
            <a:ext cx="11992708" cy="30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9" y="527843"/>
            <a:ext cx="5838825" cy="1000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2" y="2235109"/>
            <a:ext cx="11878407" cy="339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9" y="527843"/>
            <a:ext cx="5838825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54" y="2222434"/>
            <a:ext cx="11787554" cy="36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9" y="527843"/>
            <a:ext cx="5838825" cy="1000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2" y="2257561"/>
            <a:ext cx="11805138" cy="293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Reception Overview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1514591" y="2141382"/>
            <a:ext cx="1715186" cy="447713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b="1" u="sng" dirty="0" smtClean="0">
                <a:solidFill>
                  <a:schemeClr val="tx1"/>
                </a:solidFill>
              </a:rPr>
              <a:t>Reception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122" y="1979144"/>
            <a:ext cx="7116278" cy="47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75" y="514265"/>
            <a:ext cx="4502328" cy="1068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629" y="2157272"/>
            <a:ext cx="8686109" cy="463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in Key Stage 1</a:t>
            </a:r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4443663" y="3049965"/>
            <a:ext cx="7411451" cy="2853115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b="1" u="sng" dirty="0" smtClean="0">
                <a:solidFill>
                  <a:schemeClr val="tx1"/>
                </a:solidFill>
              </a:rPr>
              <a:t>White Rose Maths</a:t>
            </a:r>
            <a:endParaRPr lang="en-GB" b="1" u="sng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Whole school scheme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Designed to cover the whole maths curriculum for each year group.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Used across the whole school, supplemented by other resources, schemes.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7" b="97494" l="3008" r="97494">
                        <a14:foregroundMark x1="52632" y1="2757" x2="52632" y2="2757"/>
                        <a14:foregroundMark x1="94737" y1="35338" x2="94737" y2="35338"/>
                        <a14:foregroundMark x1="96742" y1="50877" x2="96742" y2="50877"/>
                        <a14:foregroundMark x1="97494" y1="44110" x2="97494" y2="44110"/>
                        <a14:foregroundMark x1="51378" y1="97744" x2="51378" y2="97744"/>
                        <a14:foregroundMark x1="3008" y1="57143" x2="3008" y2="57143"/>
                        <a14:foregroundMark x1="36341" y1="31579" x2="36341" y2="31579"/>
                        <a14:foregroundMark x1="25063" y1="31078" x2="25063" y2="31078"/>
                        <a14:foregroundMark x1="30075" y1="23058" x2="30075" y2="23058"/>
                        <a14:foregroundMark x1="39348" y1="22556" x2="39348" y2="22556"/>
                        <a14:foregroundMark x1="21303" y1="21053" x2="21303" y2="21053"/>
                        <a14:foregroundMark x1="24060" y1="25063" x2="24060" y2="25063"/>
                        <a14:foregroundMark x1="50125" y1="25564" x2="50125" y2="25564"/>
                        <a14:foregroundMark x1="44110" y1="20802" x2="44110" y2="20802"/>
                        <a14:foregroundMark x1="43860" y1="26817" x2="43860" y2="26817"/>
                        <a14:foregroundMark x1="44361" y1="33083" x2="44361" y2="33083"/>
                        <a14:foregroundMark x1="58145" y1="34085" x2="58145" y2="34085"/>
                        <a14:foregroundMark x1="57143" y1="21805" x2="57143" y2="21805"/>
                        <a14:foregroundMark x1="57143" y1="28822" x2="57143" y2="28822"/>
                        <a14:foregroundMark x1="63158" y1="25564" x2="63158" y2="25564"/>
                        <a14:foregroundMark x1="62657" y1="22055" x2="62657" y2="22055"/>
                        <a14:foregroundMark x1="59649" y1="25564" x2="59649" y2="25564"/>
                        <a14:foregroundMark x1="62406" y1="29073" x2="62406" y2="29073"/>
                        <a14:foregroundMark x1="74687" y1="29574" x2="74687" y2="29574"/>
                        <a14:foregroundMark x1="77945" y1="27318" x2="77945" y2="27318"/>
                        <a14:foregroundMark x1="70175" y1="27068" x2="70175" y2="27068"/>
                        <a14:foregroundMark x1="42857" y1="43358" x2="42857" y2="43358"/>
                        <a14:foregroundMark x1="46867" y1="43358" x2="46867" y2="43358"/>
                        <a14:foregroundMark x1="78195" y1="44862" x2="78195" y2="44862"/>
                        <a14:foregroundMark x1="81704" y1="59148" x2="81704" y2="59148"/>
                        <a14:foregroundMark x1="65664" y1="87218" x2="65163" y2="87218"/>
                        <a14:foregroundMark x1="52632" y1="86717" x2="52632" y2="86717"/>
                        <a14:foregroundMark x1="41604" y1="85714" x2="41604" y2="85714"/>
                        <a14:foregroundMark x1="24561" y1="81203" x2="24561" y2="81203"/>
                        <a14:foregroundMark x1="15288" y1="73434" x2="15288" y2="73434"/>
                        <a14:foregroundMark x1="10025" y1="62406" x2="10025" y2="62406"/>
                        <a14:foregroundMark x1="10025" y1="52381" x2="10025" y2="52381"/>
                        <a14:foregroundMark x1="11529" y1="43860" x2="11529" y2="43860"/>
                        <a14:foregroundMark x1="23810" y1="52130" x2="23810" y2="52130"/>
                        <a14:foregroundMark x1="19549" y1="58396" x2="19549" y2="58396"/>
                        <a14:foregroundMark x1="18045" y1="48120" x2="18045" y2="48120"/>
                        <a14:foregroundMark x1="74185" y1="59148" x2="74185" y2="59148"/>
                        <a14:foregroundMark x1="88972" y1="51128" x2="88972" y2="51128"/>
                        <a14:foregroundMark x1="89223" y1="42607" x2="89223" y2="42607"/>
                        <a14:foregroundMark x1="67168" y1="42607" x2="66416" y2="42607"/>
                        <a14:foregroundMark x1="56140" y1="48622" x2="56140" y2="48622"/>
                        <a14:foregroundMark x1="46867" y1="49875" x2="46867" y2="49875"/>
                        <a14:foregroundMark x1="34336" y1="45614" x2="34336" y2="45614"/>
                        <a14:foregroundMark x1="23058" y1="69424" x2="23058" y2="68672"/>
                        <a14:foregroundMark x1="41103" y1="73183" x2="41103" y2="73183"/>
                        <a14:foregroundMark x1="45363" y1="74185" x2="45363" y2="74185"/>
                        <a14:foregroundMark x1="54386" y1="74185" x2="54386" y2="74185"/>
                        <a14:foregroundMark x1="51880" y1="73935" x2="51880" y2="73935"/>
                        <a14:foregroundMark x1="47870" y1="61404" x2="47870" y2="61404"/>
                        <a14:foregroundMark x1="56140" y1="59649" x2="56140" y2="59649"/>
                        <a14:foregroundMark x1="67669" y1="62907" x2="67669" y2="62907"/>
                        <a14:foregroundMark x1="81203" y1="64411" x2="81203" y2="64411"/>
                        <a14:foregroundMark x1="86216" y1="64411" x2="86216" y2="64411"/>
                        <a14:foregroundMark x1="87218" y1="70426" x2="87218" y2="70426"/>
                        <a14:foregroundMark x1="76441" y1="82206" x2="75940" y2="82206"/>
                        <a14:foregroundMark x1="57143" y1="91479" x2="57143" y2="91479"/>
                        <a14:foregroundMark x1="40852" y1="91479" x2="40852" y2="91479"/>
                        <a14:foregroundMark x1="28571" y1="87218" x2="28571" y2="87218"/>
                        <a14:foregroundMark x1="63910" y1="68421" x2="63910" y2="68421"/>
                        <a14:foregroundMark x1="72932" y1="52130" x2="72932" y2="52130"/>
                        <a14:foregroundMark x1="40852" y1="54887" x2="40852" y2="54887"/>
                        <a14:foregroundMark x1="45363" y1="48622" x2="45363" y2="48622"/>
                        <a14:foregroundMark x1="50125" y1="53133" x2="50125" y2="53133"/>
                        <a14:foregroundMark x1="45363" y1="52632" x2="45363" y2="52632"/>
                        <a14:foregroundMark x1="46115" y1="52381" x2="46115" y2="52381"/>
                        <a14:foregroundMark x1="46867" y1="53383" x2="46867" y2="53383"/>
                        <a14:foregroundMark x1="47619" y1="53885" x2="47619" y2="53885"/>
                        <a14:foregroundMark x1="44110" y1="53885" x2="44110" y2="53885"/>
                        <a14:foregroundMark x1="41353" y1="51378" x2="41353" y2="51378"/>
                        <a14:foregroundMark x1="40351" y1="46867" x2="40351" y2="46867"/>
                        <a14:foregroundMark x1="48120" y1="47870" x2="48120" y2="47870"/>
                        <a14:foregroundMark x1="42105" y1="57143" x2="42105" y2="57143"/>
                        <a14:foregroundMark x1="38596" y1="55890" x2="38596" y2="55890"/>
                        <a14:foregroundMark x1="31830" y1="48371" x2="31830" y2="48371"/>
                        <a14:foregroundMark x1="32331" y1="60652" x2="32331" y2="60652"/>
                        <a14:foregroundMark x1="26817" y1="66416" x2="26817" y2="66416"/>
                        <a14:foregroundMark x1="21554" y1="57143" x2="21554" y2="57143"/>
                        <a14:foregroundMark x1="30075" y1="62155" x2="30075" y2="62155"/>
                        <a14:foregroundMark x1="80702" y1="75689" x2="80702" y2="75689"/>
                        <a14:foregroundMark x1="68170" y1="55388" x2="68170" y2="55388"/>
                        <a14:foregroundMark x1="81454" y1="56892" x2="81454" y2="56892"/>
                        <a14:foregroundMark x1="86466" y1="53383" x2="86466" y2="53383"/>
                        <a14:foregroundMark x1="90226" y1="58897" x2="90226" y2="58897"/>
                        <a14:foregroundMark x1="79198" y1="51880" x2="78697" y2="51629"/>
                        <a14:foregroundMark x1="72180" y1="45363" x2="72180" y2="45363"/>
                        <a14:foregroundMark x1="66667" y1="44612" x2="66165" y2="44612"/>
                        <a14:foregroundMark x1="58647" y1="42356" x2="57895" y2="42356"/>
                        <a14:foregroundMark x1="54386" y1="42356" x2="54386" y2="42356"/>
                        <a14:foregroundMark x1="50627" y1="42857" x2="50627" y2="42857"/>
                        <a14:foregroundMark x1="23308" y1="43358" x2="23308" y2="43358"/>
                        <a14:foregroundMark x1="19048" y1="43358" x2="19048" y2="43358"/>
                        <a14:foregroundMark x1="14035" y1="43358" x2="14035" y2="43358"/>
                        <a14:foregroundMark x1="9524" y1="42105" x2="9524" y2="42105"/>
                        <a14:foregroundMark x1="7769" y1="44361" x2="7769" y2="44361"/>
                        <a14:foregroundMark x1="10526" y1="49123" x2="10526" y2="49123"/>
                        <a14:foregroundMark x1="17293" y1="50376" x2="18045" y2="50376"/>
                        <a14:foregroundMark x1="23810" y1="48371" x2="23810" y2="48371"/>
                        <a14:foregroundMark x1="29323" y1="42105" x2="29323" y2="42105"/>
                        <a14:foregroundMark x1="24812" y1="42105" x2="24812" y2="42105"/>
                        <a14:foregroundMark x1="15038" y1="42105" x2="15038" y2="42105"/>
                        <a14:foregroundMark x1="19799" y1="45363" x2="19799" y2="45363"/>
                        <a14:foregroundMark x1="20802" y1="54135" x2="20802" y2="54135"/>
                        <a14:foregroundMark x1="17544" y1="55890" x2="17544" y2="55890"/>
                        <a14:foregroundMark x1="13534" y1="60902" x2="13534" y2="60902"/>
                        <a14:foregroundMark x1="13534" y1="65163" x2="13534" y2="65163"/>
                        <a14:foregroundMark x1="16792" y1="69173" x2="16792" y2="69173"/>
                        <a14:foregroundMark x1="41855" y1="62907" x2="41855" y2="62907"/>
                        <a14:foregroundMark x1="48120" y1="64411" x2="48120" y2="64411"/>
                        <a14:foregroundMark x1="38346" y1="66416" x2="38346" y2="66416"/>
                        <a14:foregroundMark x1="38095" y1="69674" x2="38095" y2="69674"/>
                        <a14:foregroundMark x1="39098" y1="81704" x2="39098" y2="81704"/>
                        <a14:foregroundMark x1="32080" y1="80702" x2="32080" y2="80702"/>
                        <a14:foregroundMark x1="32080" y1="76190" x2="32080" y2="76190"/>
                        <a14:foregroundMark x1="23308" y1="77694" x2="23308" y2="77694"/>
                        <a14:foregroundMark x1="23058" y1="74436" x2="23058" y2="74436"/>
                        <a14:foregroundMark x1="28571" y1="84211" x2="28571" y2="84211"/>
                        <a14:foregroundMark x1="21554" y1="84461" x2="21554" y2="84461"/>
                        <a14:foregroundMark x1="34586" y1="85213" x2="34586" y2="85213"/>
                        <a14:foregroundMark x1="35088" y1="90226" x2="35088" y2="90226"/>
                        <a14:foregroundMark x1="43358" y1="88972" x2="43358" y2="88972"/>
                        <a14:foregroundMark x1="47870" y1="86216" x2="47870" y2="86216"/>
                        <a14:foregroundMark x1="52381" y1="82707" x2="52381" y2="82707"/>
                        <a14:foregroundMark x1="62155" y1="84962" x2="62155" y2="84962"/>
                        <a14:foregroundMark x1="66165" y1="84211" x2="66165" y2="84211"/>
                        <a14:foregroundMark x1="72682" y1="83208" x2="72682" y2="83208"/>
                        <a14:foregroundMark x1="78697" y1="82957" x2="78697" y2="82957"/>
                        <a14:foregroundMark x1="66416" y1="75188" x2="66416" y2="75188"/>
                        <a14:foregroundMark x1="58396" y1="72932" x2="58396" y2="72932"/>
                        <a14:foregroundMark x1="58396" y1="64160" x2="58396" y2="64160"/>
                        <a14:foregroundMark x1="53133" y1="62155" x2="53133" y2="62155"/>
                        <a14:foregroundMark x1="50376" y1="63158" x2="50376" y2="63158"/>
                        <a14:foregroundMark x1="62155" y1="60150" x2="62155" y2="60150"/>
                        <a14:foregroundMark x1="67168" y1="62155" x2="67168" y2="62155"/>
                        <a14:foregroundMark x1="73183" y1="64160" x2="73183" y2="64160"/>
                        <a14:foregroundMark x1="77444" y1="64160" x2="77444" y2="64160"/>
                        <a14:foregroundMark x1="78195" y1="61153" x2="78195" y2="61153"/>
                        <a14:foregroundMark x1="78195" y1="52130" x2="78195" y2="52130"/>
                        <a14:foregroundMark x1="74687" y1="49373" x2="74687" y2="49373"/>
                        <a14:foregroundMark x1="74687" y1="43860" x2="74687" y2="43860"/>
                        <a14:foregroundMark x1="82957" y1="44110" x2="82957" y2="44110"/>
                        <a14:foregroundMark x1="87970" y1="43860" x2="87970" y2="43860"/>
                        <a14:foregroundMark x1="89975" y1="45363" x2="89975" y2="45363"/>
                        <a14:foregroundMark x1="73434" y1="74436" x2="73434" y2="74436"/>
                      </a14:backgroundRemoval>
                    </a14:imgEffect>
                  </a14:imgLayer>
                </a14:imgProps>
              </a:ext>
            </a:extLst>
          </a:blip>
          <a:srcRect l="2450" t="2423" r="2253" b="2557"/>
          <a:stretch/>
        </p:blipFill>
        <p:spPr>
          <a:xfrm>
            <a:off x="208344" y="2453833"/>
            <a:ext cx="4051140" cy="40395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681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in Key Stage 1</a:t>
            </a:r>
            <a:endParaRPr lang="en-GB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349263" y="3297206"/>
            <a:ext cx="1715186" cy="997888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b="1" u="sng" dirty="0" smtClean="0">
                <a:solidFill>
                  <a:schemeClr val="tx1"/>
                </a:solidFill>
              </a:rPr>
              <a:t>Year </a:t>
            </a:r>
            <a:r>
              <a:rPr lang="en-GB" sz="2000" b="1" u="sng" dirty="0" smtClean="0">
                <a:solidFill>
                  <a:schemeClr val="tx1"/>
                </a:solidFill>
              </a:rPr>
              <a:t>1 Curriculum</a:t>
            </a:r>
            <a:endParaRPr lang="en-GB" sz="2000" b="1" u="sng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24" y="2189085"/>
            <a:ext cx="3107062" cy="1783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24" y="3972663"/>
            <a:ext cx="3107062" cy="1408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144" y="2183191"/>
            <a:ext cx="3107062" cy="997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144" y="3181079"/>
            <a:ext cx="3107062" cy="1145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5664" y="2183191"/>
            <a:ext cx="3107062" cy="3027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6143" y="4770141"/>
            <a:ext cx="3107063" cy="1039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6142" y="5809615"/>
            <a:ext cx="3107063" cy="8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in Key Stage 1</a:t>
            </a:r>
            <a:endParaRPr lang="en-GB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109777" y="3408905"/>
            <a:ext cx="1715186" cy="997888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b="1" u="sng" dirty="0" smtClean="0">
                <a:solidFill>
                  <a:schemeClr val="tx1"/>
                </a:solidFill>
              </a:rPr>
              <a:t>Year </a:t>
            </a:r>
            <a:r>
              <a:rPr lang="en-GB" sz="2000" b="1" u="sng" dirty="0" smtClean="0">
                <a:solidFill>
                  <a:schemeClr val="tx1"/>
                </a:solidFill>
              </a:rPr>
              <a:t>2</a:t>
            </a:r>
            <a:r>
              <a:rPr lang="en-GB" sz="2000" b="1" u="sng" dirty="0" smtClean="0">
                <a:solidFill>
                  <a:schemeClr val="tx1"/>
                </a:solidFill>
              </a:rPr>
              <a:t> Curriculum</a:t>
            </a:r>
            <a:endParaRPr lang="en-GB" sz="2000" b="1" u="sng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66" y="2345191"/>
            <a:ext cx="2917378" cy="1607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65" y="3952943"/>
            <a:ext cx="2917377" cy="24701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642" y="2345191"/>
            <a:ext cx="2875472" cy="1619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643" y="3969210"/>
            <a:ext cx="2875471" cy="1105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8069" y="1917327"/>
            <a:ext cx="2875474" cy="22288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8069" y="4263510"/>
            <a:ext cx="2886213" cy="13955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8069" y="5659042"/>
            <a:ext cx="2886213" cy="11555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4642" y="5360464"/>
            <a:ext cx="2875472" cy="11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45567"/>
          </a:xfrm>
        </p:spPr>
        <p:txBody>
          <a:bodyPr>
            <a:normAutofit/>
          </a:bodyPr>
          <a:lstStyle/>
          <a:p>
            <a:r>
              <a:rPr lang="en-GB" b="1" dirty="0" smtClean="0"/>
              <a:t>Mastery </a:t>
            </a:r>
            <a:r>
              <a:rPr lang="en-GB" b="1" dirty="0" smtClean="0"/>
              <a:t>Approach</a:t>
            </a:r>
          </a:p>
          <a:p>
            <a:r>
              <a:rPr lang="en-GB" b="1" dirty="0" smtClean="0"/>
              <a:t>Maths in Reception</a:t>
            </a:r>
            <a:endParaRPr lang="en-GB" b="1" dirty="0" smtClean="0"/>
          </a:p>
          <a:p>
            <a:r>
              <a:rPr lang="en-GB" b="1" dirty="0" smtClean="0"/>
              <a:t>Maths in Key Stage 1</a:t>
            </a:r>
            <a:endParaRPr lang="en-GB" b="1" dirty="0" smtClean="0"/>
          </a:p>
          <a:p>
            <a:r>
              <a:rPr lang="en-GB" b="1" dirty="0" smtClean="0"/>
              <a:t>Lesson structure and content</a:t>
            </a:r>
          </a:p>
          <a:p>
            <a:r>
              <a:rPr lang="en-GB" b="1" dirty="0" smtClean="0"/>
              <a:t>Manipulatives and representations</a:t>
            </a:r>
          </a:p>
          <a:p>
            <a:r>
              <a:rPr lang="en-GB" b="1" dirty="0" smtClean="0"/>
              <a:t>How you can help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25" b="90000" l="7125" r="92375">
                        <a14:foregroundMark x1="13750" y1="26750" x2="13750" y2="26750"/>
                        <a14:foregroundMark x1="13500" y1="27500" x2="13500" y2="27500"/>
                        <a14:foregroundMark x1="16000" y1="26625" x2="16000" y2="26625"/>
                        <a14:foregroundMark x1="17000" y1="23625" x2="17000" y2="23625"/>
                        <a14:foregroundMark x1="16500" y1="21750" x2="16500" y2="21750"/>
                        <a14:foregroundMark x1="11500" y1="33375" x2="11500" y2="33375"/>
                        <a14:foregroundMark x1="11500" y1="29750" x2="11500" y2="29750"/>
                        <a14:foregroundMark x1="11125" y1="32000" x2="11125" y2="32000"/>
                        <a14:foregroundMark x1="8250" y1="42625" x2="8250" y2="42625"/>
                        <a14:foregroundMark x1="7625" y1="40625" x2="7625" y2="40625"/>
                        <a14:foregroundMark x1="8250" y1="40375" x2="8250" y2="40375"/>
                        <a14:foregroundMark x1="9000" y1="47875" x2="9000" y2="47875"/>
                        <a14:foregroundMark x1="8375" y1="45500" x2="8375" y2="45500"/>
                        <a14:foregroundMark x1="10375" y1="52750" x2="10375" y2="52750"/>
                        <a14:foregroundMark x1="12000" y1="51375" x2="12000" y2="51375"/>
                        <a14:foregroundMark x1="8875" y1="50750" x2="8875" y2="50750"/>
                        <a14:foregroundMark x1="14125" y1="67250" x2="14125" y2="67250"/>
                        <a14:foregroundMark x1="13625" y1="64250" x2="13625" y2="64250"/>
                        <a14:foregroundMark x1="12375" y1="60375" x2="12375" y2="60375"/>
                        <a14:foregroundMark x1="11625" y1="57000" x2="11625" y2="57000"/>
                        <a14:foregroundMark x1="12875" y1="62125" x2="12875" y2="62125"/>
                        <a14:foregroundMark x1="16750" y1="69375" x2="16750" y2="69375"/>
                        <a14:foregroundMark x1="22125" y1="74750" x2="22125" y2="74750"/>
                        <a14:foregroundMark x1="23625" y1="75250" x2="23625" y2="75250"/>
                        <a14:foregroundMark x1="29750" y1="78875" x2="29750" y2="78875"/>
                        <a14:foregroundMark x1="32250" y1="79750" x2="32250" y2="79750"/>
                        <a14:foregroundMark x1="48000" y1="83125" x2="48000" y2="83125"/>
                        <a14:foregroundMark x1="46750" y1="84000" x2="46750" y2="84000"/>
                        <a14:foregroundMark x1="35625" y1="82750" x2="35625" y2="82750"/>
                        <a14:foregroundMark x1="39250" y1="82750" x2="39250" y2="82750"/>
                        <a14:foregroundMark x1="38000" y1="82875" x2="38000" y2="82875"/>
                        <a14:foregroundMark x1="32250" y1="80500" x2="32250" y2="80500"/>
                        <a14:foregroundMark x1="30500" y1="80500" x2="30500" y2="80500"/>
                        <a14:foregroundMark x1="12000" y1="58625" x2="12000" y2="58625"/>
                        <a14:foregroundMark x1="10625" y1="55125" x2="10625" y2="55125"/>
                        <a14:foregroundMark x1="9500" y1="53125" x2="9500" y2="53125"/>
                        <a14:foregroundMark x1="9875" y1="54375" x2="9875" y2="54375"/>
                        <a14:foregroundMark x1="8750" y1="53250" x2="8750" y2="53250"/>
                        <a14:foregroundMark x1="10250" y1="35750" x2="10250" y2="35750"/>
                        <a14:foregroundMark x1="9375" y1="38250" x2="9375" y2="38250"/>
                        <a14:foregroundMark x1="65500" y1="82500" x2="65500" y2="82500"/>
                        <a14:foregroundMark x1="62125" y1="79125" x2="62125" y2="79125"/>
                        <a14:foregroundMark x1="60250" y1="78250" x2="60250" y2="78250"/>
                        <a14:foregroundMark x1="74500" y1="77000" x2="74500" y2="77000"/>
                        <a14:foregroundMark x1="79375" y1="81250" x2="79375" y2="81250"/>
                        <a14:foregroundMark x1="81625" y1="84125" x2="81625" y2="84125"/>
                        <a14:foregroundMark x1="86500" y1="87125" x2="86500" y2="87125"/>
                        <a14:foregroundMark x1="89375" y1="83000" x2="89375" y2="83000"/>
                        <a14:foregroundMark x1="85125" y1="82875" x2="84875" y2="83875"/>
                        <a14:foregroundMark x1="85500" y1="82000" x2="85875" y2="81000"/>
                        <a14:foregroundMark x1="85875" y1="79875" x2="85875" y2="79875"/>
                        <a14:foregroundMark x1="83750" y1="78000" x2="83750" y2="78000"/>
                        <a14:foregroundMark x1="82250" y1="77625" x2="82250" y2="77625"/>
                        <a14:foregroundMark x1="79375" y1="79000" x2="79375" y2="79000"/>
                        <a14:foregroundMark x1="77750" y1="79500" x2="77750" y2="79500"/>
                        <a14:foregroundMark x1="76500" y1="77750" x2="76500" y2="77750"/>
                        <a14:foregroundMark x1="81375" y1="69750" x2="81375" y2="69750"/>
                        <a14:foregroundMark x1="88375" y1="61500" x2="88375" y2="61500"/>
                        <a14:foregroundMark x1="87875" y1="61125" x2="87875" y2="61125"/>
                        <a14:foregroundMark x1="86750" y1="59375" x2="86750" y2="59375"/>
                        <a14:foregroundMark x1="88875" y1="58000" x2="88875" y2="58000"/>
                        <a14:foregroundMark x1="91000" y1="45125" x2="91000" y2="45125"/>
                        <a14:foregroundMark x1="88250" y1="45000" x2="88250" y2="45000"/>
                        <a14:foregroundMark x1="87750" y1="54625" x2="87750" y2="54625"/>
                        <a14:foregroundMark x1="90250" y1="49250" x2="90250" y2="49250"/>
                        <a14:foregroundMark x1="90250" y1="52250" x2="90250" y2="52250"/>
                        <a14:foregroundMark x1="89625" y1="42125" x2="89625" y2="42125"/>
                        <a14:foregroundMark x1="88125" y1="37500" x2="88125" y2="37500"/>
                        <a14:foregroundMark x1="86375" y1="31625" x2="86375" y2="31625"/>
                        <a14:foregroundMark x1="86625" y1="29375" x2="86625" y2="29375"/>
                        <a14:foregroundMark x1="87875" y1="30500" x2="87875" y2="30500"/>
                        <a14:foregroundMark x1="89125" y1="32625" x2="89125" y2="32625"/>
                        <a14:foregroundMark x1="89375" y1="35250" x2="89375" y2="35250"/>
                        <a14:foregroundMark x1="88250" y1="34250" x2="88250" y2="34250"/>
                        <a14:foregroundMark x1="90000" y1="35750" x2="90000" y2="35750"/>
                        <a14:foregroundMark x1="81500" y1="23375" x2="81500" y2="23375"/>
                        <a14:foregroundMark x1="76125" y1="15250" x2="76125" y2="15250"/>
                        <a14:foregroundMark x1="60375" y1="8000" x2="60375" y2="8000"/>
                        <a14:foregroundMark x1="43875" y1="6750" x2="43875" y2="6750"/>
                        <a14:foregroundMark x1="37125" y1="6250" x2="37125" y2="6250"/>
                        <a14:foregroundMark x1="27875" y1="11375" x2="27875" y2="11375"/>
                        <a14:foregroundMark x1="27875" y1="11375" x2="27875" y2="11375"/>
                        <a14:foregroundMark x1="18625" y1="15375" x2="18625" y2="15375"/>
                        <a14:foregroundMark x1="19750" y1="16875" x2="19750" y2="16875"/>
                        <a14:foregroundMark x1="17000" y1="19750" x2="17000" y2="19750"/>
                        <a14:foregroundMark x1="21250" y1="15375" x2="21250" y2="15375"/>
                        <a14:foregroundMark x1="18375" y1="14625" x2="18375" y2="14625"/>
                        <a14:foregroundMark x1="23875" y1="13750" x2="23875" y2="13750"/>
                        <a14:foregroundMark x1="26375" y1="12375" x2="26375" y2="12375"/>
                        <a14:foregroundMark x1="28750" y1="12500" x2="28750" y2="12500"/>
                        <a14:foregroundMark x1="33375" y1="10750" x2="33375" y2="10750"/>
                        <a14:foregroundMark x1="53750" y1="8625" x2="53750" y2="8625"/>
                        <a14:foregroundMark x1="55625" y1="8875" x2="55625" y2="8875"/>
                        <a14:foregroundMark x1="47750" y1="8625" x2="47750" y2="8625"/>
                        <a14:foregroundMark x1="49500" y1="8250" x2="49500" y2="8250"/>
                        <a14:foregroundMark x1="52125" y1="7125" x2="52125" y2="7125"/>
                        <a14:foregroundMark x1="41250" y1="7000" x2="41250" y2="7000"/>
                        <a14:foregroundMark x1="62875" y1="9750" x2="62875" y2="9750"/>
                        <a14:foregroundMark x1="67250" y1="11125" x2="67250" y2="11125"/>
                        <a14:foregroundMark x1="71250" y1="12000" x2="71250" y2="12000"/>
                        <a14:foregroundMark x1="72750" y1="13875" x2="72750" y2="13875"/>
                        <a14:foregroundMark x1="70875" y1="12750" x2="70875" y2="12750"/>
                        <a14:foregroundMark x1="65125" y1="9625" x2="65125" y2="9625"/>
                        <a14:foregroundMark x1="76375" y1="16375" x2="76375" y2="16375"/>
                        <a14:foregroundMark x1="73875" y1="13375" x2="73875" y2="13375"/>
                        <a14:foregroundMark x1="72250" y1="11500" x2="72250" y2="11500"/>
                        <a14:foregroundMark x1="80625" y1="22625" x2="80625" y2="22625"/>
                        <a14:foregroundMark x1="78750" y1="19375" x2="78750" y2="19375"/>
                        <a14:foregroundMark x1="78750" y1="17125" x2="78750" y2="17125"/>
                        <a14:foregroundMark x1="80875" y1="20625" x2="80875" y2="20625"/>
                        <a14:foregroundMark x1="36375" y1="5125" x2="36375" y2="5125"/>
                        <a14:foregroundMark x1="41250" y1="6000" x2="41250" y2="6000"/>
                        <a14:foregroundMark x1="39250" y1="6000" x2="39250" y2="6000"/>
                        <a14:foregroundMark x1="35750" y1="5750" x2="35750" y2="5750"/>
                        <a14:foregroundMark x1="33250" y1="8500" x2="33250" y2="8500"/>
                        <a14:foregroundMark x1="30250" y1="10125" x2="30250" y2="10125"/>
                        <a14:foregroundMark x1="23375" y1="12500" x2="23375" y2="12500"/>
                        <a14:foregroundMark x1="17375" y1="16375" x2="17375" y2="16375"/>
                        <a14:foregroundMark x1="16000" y1="19000" x2="16000" y2="19000"/>
                        <a14:foregroundMark x1="13750" y1="25125" x2="13750" y2="25125"/>
                        <a14:foregroundMark x1="9750" y1="37250" x2="9750" y2="37250"/>
                        <a14:foregroundMark x1="7750" y1="46625" x2="7750" y2="46625"/>
                        <a14:foregroundMark x1="86125" y1="25875" x2="86125" y2="25875"/>
                        <a14:foregroundMark x1="85625" y1="23625" x2="85625" y2="23625"/>
                        <a14:foregroundMark x1="83250" y1="21750" x2="83250" y2="21750"/>
                        <a14:foregroundMark x1="81875" y1="20125" x2="81875" y2="20125"/>
                        <a14:foregroundMark x1="86375" y1="23875" x2="86375" y2="23875"/>
                        <a14:foregroundMark x1="78625" y1="16750" x2="78625" y2="16750"/>
                        <a14:foregroundMark x1="78375" y1="16125" x2="78375" y2="16125"/>
                        <a14:foregroundMark x1="55875" y1="8000" x2="55875" y2="8000"/>
                        <a14:foregroundMark x1="57750" y1="7750" x2="57750" y2="7750"/>
                        <a14:foregroundMark x1="46000" y1="6250" x2="46000" y2="6250"/>
                        <a14:foregroundMark x1="43625" y1="5500" x2="43625" y2="5500"/>
                        <a14:foregroundMark x1="34750" y1="7875" x2="34750" y2="7875"/>
                        <a14:foregroundMark x1="30375" y1="9875" x2="30375" y2="9875"/>
                        <a14:foregroundMark x1="31000" y1="9500" x2="31000" y2="9500"/>
                        <a14:foregroundMark x1="33250" y1="7875" x2="33250" y2="7875"/>
                        <a14:foregroundMark x1="46500" y1="6250" x2="46500" y2="6250"/>
                        <a14:foregroundMark x1="47625" y1="6500" x2="47625" y2="6500"/>
                        <a14:foregroundMark x1="92375" y1="45875" x2="92375" y2="45875"/>
                        <a14:foregroundMark x1="91500" y1="43875" x2="91500" y2="44125"/>
                        <a14:foregroundMark x1="92125" y1="45875" x2="92125" y2="45875"/>
                        <a14:foregroundMark x1="91750" y1="45625" x2="91750" y2="45625"/>
                        <a14:foregroundMark x1="91750" y1="48250" x2="91750" y2="48250"/>
                        <a14:foregroundMark x1="83000" y1="66625" x2="83000" y2="66625"/>
                        <a14:foregroundMark x1="85875" y1="86750" x2="85875" y2="86750"/>
                        <a14:foregroundMark x1="76125" y1="86375" x2="76125" y2="86375"/>
                        <a14:foregroundMark x1="71500" y1="80500" x2="71500" y2="80500"/>
                        <a14:foregroundMark x1="59750" y1="80750" x2="59750" y2="80750"/>
                        <a14:foregroundMark x1="33875" y1="80500" x2="33875" y2="80500"/>
                        <a14:foregroundMark x1="36625" y1="82500" x2="36625" y2="82500"/>
                        <a14:foregroundMark x1="33250" y1="81750" x2="33250" y2="81750"/>
                        <a14:foregroundMark x1="44625" y1="83125" x2="44625" y2="83125"/>
                        <a14:foregroundMark x1="90250" y1="61875" x2="90250" y2="61875"/>
                        <a14:foregroundMark x1="90000" y1="59500" x2="90000" y2="59500"/>
                        <a14:foregroundMark x1="91000" y1="61125" x2="91000" y2="60875"/>
                        <a14:foregroundMark x1="92000" y1="56125" x2="92000" y2="56125"/>
                        <a14:foregroundMark x1="82375" y1="67000" x2="82375" y2="67000"/>
                        <a14:foregroundMark x1="87625" y1="87000" x2="87625" y2="87000"/>
                        <a14:foregroundMark x1="88375" y1="84750" x2="88375" y2="84750"/>
                        <a14:foregroundMark x1="90500" y1="83375" x2="90500" y2="83375"/>
                        <a14:foregroundMark x1="90500" y1="83375" x2="90500" y2="83375"/>
                        <a14:foregroundMark x1="90000" y1="85125" x2="90000" y2="85125"/>
                        <a14:foregroundMark x1="76250" y1="85375" x2="76250" y2="85375"/>
                        <a14:backgroundMark x1="74625" y1="83375" x2="74625" y2="83375"/>
                        <a14:backgroundMark x1="81125" y1="74750" x2="81125" y2="74750"/>
                        <a14:backgroundMark x1="78000" y1="72375" x2="78000" y2="72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800" y="1766401"/>
            <a:ext cx="5235198" cy="52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Rose Maths - Overview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435" y="2745532"/>
            <a:ext cx="5900734" cy="3908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48" y="2745533"/>
            <a:ext cx="5871737" cy="390809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2568056" y="2183192"/>
            <a:ext cx="1715186" cy="447713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b="1" u="sng" dirty="0" smtClean="0">
                <a:solidFill>
                  <a:schemeClr val="tx1"/>
                </a:solidFill>
              </a:rPr>
              <a:t>Year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8248209" y="2183192"/>
            <a:ext cx="1715186" cy="447713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b="1" u="sng" dirty="0" smtClean="0">
                <a:solidFill>
                  <a:schemeClr val="tx1"/>
                </a:solidFill>
              </a:rPr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22764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Structure and Content – KS1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7635477" cy="4635713"/>
          </a:xfrm>
        </p:spPr>
        <p:txBody>
          <a:bodyPr/>
          <a:lstStyle/>
          <a:p>
            <a:r>
              <a:rPr lang="en-GB" b="1" dirty="0" smtClean="0"/>
              <a:t>Rapid recall/Fluency practise </a:t>
            </a:r>
          </a:p>
          <a:p>
            <a:pPr lvl="1"/>
            <a:r>
              <a:rPr lang="en-GB" dirty="0" smtClean="0"/>
              <a:t>Number bond/multiplication fact recall</a:t>
            </a:r>
          </a:p>
          <a:p>
            <a:r>
              <a:rPr lang="en-GB" b="1" dirty="0" smtClean="0"/>
              <a:t>Flashback</a:t>
            </a:r>
          </a:p>
          <a:p>
            <a:pPr lvl="1"/>
            <a:r>
              <a:rPr lang="en-GB" dirty="0" smtClean="0"/>
              <a:t>Practise/recap of prior learning</a:t>
            </a:r>
          </a:p>
          <a:p>
            <a:r>
              <a:rPr lang="en-GB" b="1" dirty="0" smtClean="0"/>
              <a:t>Vocabulary</a:t>
            </a:r>
          </a:p>
          <a:p>
            <a:pPr lvl="1"/>
            <a:r>
              <a:rPr lang="en-GB" dirty="0" smtClean="0"/>
              <a:t>Discussion around previously learnt/new vocabulary and meanings</a:t>
            </a:r>
          </a:p>
          <a:p>
            <a:r>
              <a:rPr lang="en-GB" b="1" dirty="0" smtClean="0"/>
              <a:t>Learning of new concepts</a:t>
            </a:r>
          </a:p>
          <a:p>
            <a:pPr lvl="1"/>
            <a:r>
              <a:rPr lang="en-GB" dirty="0" smtClean="0"/>
              <a:t>Introduction to, and practise of, new learning</a:t>
            </a:r>
          </a:p>
          <a:p>
            <a:pPr lvl="1"/>
            <a:r>
              <a:rPr lang="en-GB" dirty="0" smtClean="0"/>
              <a:t>Use of concrete/pictorial representations</a:t>
            </a:r>
          </a:p>
          <a:p>
            <a:r>
              <a:rPr lang="en-GB" b="1" dirty="0" smtClean="0"/>
              <a:t>Independent practise</a:t>
            </a:r>
          </a:p>
          <a:p>
            <a:pPr lvl="1"/>
            <a:r>
              <a:rPr lang="en-GB" dirty="0" smtClean="0"/>
              <a:t>Opportunities to apply their learning through a range of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8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321" t="12586" r="4321" b="5949"/>
          <a:stretch/>
        </p:blipFill>
        <p:spPr>
          <a:xfrm>
            <a:off x="7502159" y="2472423"/>
            <a:ext cx="4192996" cy="2538617"/>
          </a:xfrm>
          <a:prstGeom prst="roundRect">
            <a:avLst>
              <a:gd name="adj" fmla="val 471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Manipulatives and representations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4103" t="18272" r="28079" b="8275"/>
          <a:stretch/>
        </p:blipFill>
        <p:spPr>
          <a:xfrm rot="21257568">
            <a:off x="7962671" y="2923537"/>
            <a:ext cx="386672" cy="2073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4103" t="18272" r="28079" b="8275"/>
          <a:stretch/>
        </p:blipFill>
        <p:spPr>
          <a:xfrm rot="21257568">
            <a:off x="8443935" y="2923537"/>
            <a:ext cx="386672" cy="2073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4103" t="18272" r="28079" b="8275"/>
          <a:stretch/>
        </p:blipFill>
        <p:spPr>
          <a:xfrm rot="21257568">
            <a:off x="8973121" y="2915977"/>
            <a:ext cx="388073" cy="2080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4548" t="47766" r="30941" b="20103"/>
          <a:stretch/>
        </p:blipFill>
        <p:spPr>
          <a:xfrm>
            <a:off x="10132672" y="3499118"/>
            <a:ext cx="322291" cy="38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4548" t="47766" r="30941" b="20103"/>
          <a:stretch/>
        </p:blipFill>
        <p:spPr>
          <a:xfrm>
            <a:off x="10665134" y="3643497"/>
            <a:ext cx="322291" cy="38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4548" t="47766" r="30941" b="20103"/>
          <a:stretch/>
        </p:blipFill>
        <p:spPr>
          <a:xfrm>
            <a:off x="10186230" y="4012467"/>
            <a:ext cx="322291" cy="38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4548" t="47766" r="30941" b="20103"/>
          <a:stretch/>
        </p:blipFill>
        <p:spPr>
          <a:xfrm>
            <a:off x="10650372" y="3130148"/>
            <a:ext cx="322291" cy="3889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4548" t="47766" r="30941" b="20103"/>
          <a:stretch/>
        </p:blipFill>
        <p:spPr>
          <a:xfrm>
            <a:off x="10140053" y="3033894"/>
            <a:ext cx="322291" cy="38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t="445" r="1295" b="50836"/>
          <a:stretch/>
        </p:blipFill>
        <p:spPr>
          <a:xfrm>
            <a:off x="240828" y="2869034"/>
            <a:ext cx="2737959" cy="11069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578" t="50837" r="-578" b="-1"/>
          <a:stretch/>
        </p:blipFill>
        <p:spPr>
          <a:xfrm>
            <a:off x="240828" y="4094158"/>
            <a:ext cx="2773882" cy="11170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8064" y="5092794"/>
            <a:ext cx="6465957" cy="15159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917" b="95625" l="3168" r="94257">
                        <a14:foregroundMark x1="49703" y1="26250" x2="49703" y2="26250"/>
                        <a14:foregroundMark x1="55644" y1="25833" x2="55644" y2="25833"/>
                        <a14:foregroundMark x1="42970" y1="19583" x2="42970" y2="19583"/>
                        <a14:foregroundMark x1="42574" y1="34375" x2="42574" y2="34375"/>
                        <a14:foregroundMark x1="52277" y1="37708" x2="52277" y2="37708"/>
                        <a14:foregroundMark x1="54257" y1="32292" x2="54257" y2="32292"/>
                        <a14:foregroundMark x1="50297" y1="18125" x2="50297" y2="18125"/>
                        <a14:foregroundMark x1="58614" y1="16458" x2="58614" y2="16458"/>
                        <a14:foregroundMark x1="38020" y1="23333" x2="38020" y2="23333"/>
                        <a14:foregroundMark x1="40990" y1="26875" x2="40990" y2="26875"/>
                        <a14:foregroundMark x1="46337" y1="33333" x2="46337" y2="33333"/>
                        <a14:foregroundMark x1="58416" y1="36667" x2="58416" y2="36667"/>
                        <a14:foregroundMark x1="61386" y1="29792" x2="61584" y2="28750"/>
                        <a14:foregroundMark x1="61386" y1="23333" x2="61386" y2="23333"/>
                        <a14:foregroundMark x1="43762" y1="12917" x2="43762" y2="12917"/>
                        <a14:foregroundMark x1="53069" y1="15417" x2="53069" y2="15417"/>
                        <a14:foregroundMark x1="54257" y1="22292" x2="54257" y2="22292"/>
                        <a14:foregroundMark x1="45347" y1="33958" x2="45347" y2="33958"/>
                        <a14:foregroundMark x1="41584" y1="27292" x2="41584" y2="27292"/>
                        <a14:foregroundMark x1="44356" y1="24375" x2="44356" y2="24375"/>
                        <a14:foregroundMark x1="30297" y1="79167" x2="30297" y2="79167"/>
                        <a14:foregroundMark x1="18416" y1="79583" x2="18416" y2="79583"/>
                        <a14:foregroundMark x1="6337" y1="76458" x2="6337" y2="76458"/>
                        <a14:foregroundMark x1="18416" y1="68750" x2="18416" y2="68750"/>
                        <a14:foregroundMark x1="4554" y1="77708" x2="4554" y2="77708"/>
                        <a14:foregroundMark x1="12673" y1="81250" x2="12673" y2="81250"/>
                        <a14:foregroundMark x1="19604" y1="92292" x2="19604" y2="92292"/>
                        <a14:foregroundMark x1="24752" y1="94375" x2="24752" y2="94375"/>
                        <a14:foregroundMark x1="12673" y1="91458" x2="12673" y2="91458"/>
                        <a14:foregroundMark x1="27921" y1="92917" x2="27921" y2="92917"/>
                        <a14:foregroundMark x1="21584" y1="95625" x2="21584" y2="95625"/>
                        <a14:foregroundMark x1="22970" y1="92500" x2="22970" y2="92500"/>
                        <a14:foregroundMark x1="24752" y1="88333" x2="24752" y2="88333"/>
                        <a14:foregroundMark x1="28317" y1="82292" x2="28317" y2="82292"/>
                        <a14:foregroundMark x1="29307" y1="73542" x2="29307" y2="73542"/>
                        <a14:foregroundMark x1="24950" y1="71458" x2="24950" y2="71458"/>
                        <a14:foregroundMark x1="15644" y1="73542" x2="15644" y2="73542"/>
                        <a14:foregroundMark x1="12277" y1="68333" x2="12277" y2="68333"/>
                        <a14:foregroundMark x1="17228" y1="63750" x2="17228" y2="63750"/>
                        <a14:foregroundMark x1="25347" y1="63125" x2="25347" y2="63125"/>
                        <a14:foregroundMark x1="31287" y1="69792" x2="31287" y2="69792"/>
                        <a14:foregroundMark x1="32277" y1="82292" x2="32277" y2="82292"/>
                        <a14:foregroundMark x1="22970" y1="76667" x2="22970" y2="76667"/>
                        <a14:foregroundMark x1="22574" y1="82708" x2="22574" y2="82708"/>
                        <a14:foregroundMark x1="16040" y1="84167" x2="16040" y2="84167"/>
                        <a14:foregroundMark x1="11683" y1="84375" x2="11683" y2="84375"/>
                        <a14:foregroundMark x1="10693" y1="73958" x2="10693" y2="73958"/>
                        <a14:foregroundMark x1="80396" y1="88750" x2="80396" y2="88750"/>
                        <a14:foregroundMark x1="75446" y1="88958" x2="75446" y2="88958"/>
                        <a14:foregroundMark x1="72277" y1="82292" x2="72277" y2="82292"/>
                        <a14:foregroundMark x1="72277" y1="76458" x2="72277" y2="76458"/>
                        <a14:foregroundMark x1="76436" y1="71875" x2="76436" y2="71875"/>
                        <a14:foregroundMark x1="79604" y1="70833" x2="79604" y2="70833"/>
                        <a14:foregroundMark x1="81782" y1="70833" x2="81782" y2="70833"/>
                        <a14:foregroundMark x1="86337" y1="73542" x2="86337" y2="73542"/>
                        <a14:foregroundMark x1="88119" y1="74375" x2="88119" y2="74375"/>
                        <a14:foregroundMark x1="91287" y1="75000" x2="91287" y2="75000"/>
                        <a14:foregroundMark x1="94455" y1="77083" x2="94455" y2="77083"/>
                        <a14:foregroundMark x1="94455" y1="77083" x2="94455" y2="77083"/>
                        <a14:foregroundMark x1="92277" y1="79583" x2="92277" y2="79583"/>
                        <a14:foregroundMark x1="90693" y1="83333" x2="89703" y2="82708"/>
                        <a14:foregroundMark x1="84950" y1="82708" x2="84950" y2="82708"/>
                        <a14:foregroundMark x1="75446" y1="79583" x2="75446" y2="79583"/>
                        <a14:foregroundMark x1="66931" y1="77083" x2="66931" y2="77083"/>
                        <a14:foregroundMark x1="70693" y1="68958" x2="70693" y2="68958"/>
                        <a14:foregroundMark x1="77624" y1="65833" x2="77624" y2="65833"/>
                        <a14:foregroundMark x1="82772" y1="91875" x2="82772" y2="91875"/>
                        <a14:foregroundMark x1="85941" y1="89792" x2="85941" y2="89792"/>
                        <a14:foregroundMark x1="82970" y1="80208" x2="81980" y2="79583"/>
                        <a14:foregroundMark x1="72079" y1="82292" x2="72079" y2="82292"/>
                        <a14:foregroundMark x1="66931" y1="81250" x2="66931" y2="81250"/>
                        <a14:foregroundMark x1="66337" y1="72292" x2="66337" y2="72292"/>
                        <a14:foregroundMark x1="73267" y1="65833" x2="73267" y2="65833"/>
                        <a14:foregroundMark x1="81980" y1="63750" x2="81980" y2="63750"/>
                        <a14:foregroundMark x1="86931" y1="66667" x2="86931" y2="66667"/>
                        <a14:foregroundMark x1="88713" y1="72500" x2="88713" y2="72500"/>
                        <a14:foregroundMark x1="80594" y1="80625" x2="80594" y2="80625"/>
                        <a14:foregroundMark x1="79406" y1="76667" x2="79406" y2="76667"/>
                        <a14:foregroundMark x1="71683" y1="82292" x2="71683" y2="82292"/>
                        <a14:foregroundMark x1="67327" y1="84167" x2="67327" y2="84167"/>
                        <a14:foregroundMark x1="71287" y1="89792" x2="71287" y2="89792"/>
                        <a14:foregroundMark x1="75644" y1="86250" x2="75644" y2="86250"/>
                        <a14:foregroundMark x1="82376" y1="84167" x2="82376" y2="84167"/>
                        <a14:foregroundMark x1="84752" y1="85833" x2="84752" y2="85833"/>
                        <a14:foregroundMark x1="85941" y1="79583" x2="85941" y2="79583"/>
                        <a14:foregroundMark x1="37426" y1="30000" x2="37426" y2="30000"/>
                        <a14:foregroundMark x1="39604" y1="35625" x2="39604" y2="35625"/>
                        <a14:foregroundMark x1="45347" y1="39167" x2="45347" y2="39167"/>
                        <a14:foregroundMark x1="50297" y1="38542" x2="50297" y2="38542"/>
                        <a14:foregroundMark x1="55644" y1="35625" x2="55644" y2="35625"/>
                        <a14:foregroundMark x1="48317" y1="33333" x2="48317" y2="33333"/>
                        <a14:foregroundMark x1="44752" y1="29375" x2="44752" y2="29375"/>
                        <a14:foregroundMark x1="46337" y1="20625" x2="46337" y2="20625"/>
                        <a14:foregroundMark x1="46337" y1="14583" x2="46337" y2="14583"/>
                        <a14:foregroundMark x1="45347" y1="7917" x2="45347" y2="7917"/>
                        <a14:foregroundMark x1="28911" y1="67292" x2="28911" y2="67292"/>
                        <a14:foregroundMark x1="34257" y1="77500" x2="34257" y2="77500"/>
                        <a14:foregroundMark x1="35644" y1="73333" x2="35644" y2="73333"/>
                        <a14:foregroundMark x1="8713" y1="85833" x2="8713" y2="85833"/>
                        <a14:foregroundMark x1="23366" y1="68333" x2="23366" y2="68333"/>
                      </a14:backgroundRemoval>
                    </a14:imgEffect>
                  </a14:imgLayer>
                </a14:imgProps>
              </a:ext>
            </a:extLst>
          </a:blip>
          <a:srcRect l="3976" t="7982" r="5311" b="4298"/>
          <a:stretch/>
        </p:blipFill>
        <p:spPr>
          <a:xfrm>
            <a:off x="3812744" y="2502320"/>
            <a:ext cx="2634346" cy="24212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/>
          <a:srcRect l="13785" t="35322" r="51892" b="18440"/>
          <a:stretch/>
        </p:blipFill>
        <p:spPr>
          <a:xfrm>
            <a:off x="4779144" y="2679218"/>
            <a:ext cx="287840" cy="285574"/>
          </a:xfrm>
          <a:prstGeom prst="ellipse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/>
          <a:srcRect l="13785" t="35322" r="51892" b="18440"/>
          <a:stretch/>
        </p:blipFill>
        <p:spPr>
          <a:xfrm>
            <a:off x="5029522" y="2873715"/>
            <a:ext cx="287840" cy="285574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/>
          <a:srcRect l="13785" t="35322" r="51892" b="18440"/>
          <a:stretch/>
        </p:blipFill>
        <p:spPr>
          <a:xfrm>
            <a:off x="4690193" y="2964792"/>
            <a:ext cx="287840" cy="285574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/>
          <a:srcRect l="13785" t="35322" r="51892" b="18440"/>
          <a:stretch/>
        </p:blipFill>
        <p:spPr>
          <a:xfrm>
            <a:off x="4940571" y="3159289"/>
            <a:ext cx="287840" cy="285574"/>
          </a:xfrm>
          <a:prstGeom prst="ellipse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/>
          <a:srcRect l="52856" t="35939" r="12821" b="17823"/>
          <a:stretch/>
        </p:blipFill>
        <p:spPr>
          <a:xfrm>
            <a:off x="5066984" y="2558762"/>
            <a:ext cx="287840" cy="285574"/>
          </a:xfrm>
          <a:prstGeom prst="ellipse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/>
          <a:srcRect l="13785" t="35322" r="51892" b="18440"/>
          <a:stretch/>
        </p:blipFill>
        <p:spPr>
          <a:xfrm>
            <a:off x="4213193" y="4165846"/>
            <a:ext cx="287840" cy="285574"/>
          </a:xfrm>
          <a:prstGeom prst="ellipse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/>
          <a:srcRect l="13785" t="35322" r="51892" b="18440"/>
          <a:stretch/>
        </p:blipFill>
        <p:spPr>
          <a:xfrm>
            <a:off x="3873864" y="4256923"/>
            <a:ext cx="287840" cy="285574"/>
          </a:xfrm>
          <a:prstGeom prst="ellipse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/>
          <a:srcRect l="13785" t="35322" r="51892" b="18440"/>
          <a:stretch/>
        </p:blipFill>
        <p:spPr>
          <a:xfrm>
            <a:off x="4124242" y="4451420"/>
            <a:ext cx="287840" cy="285574"/>
          </a:xfrm>
          <a:prstGeom prst="ellipse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/>
          <a:srcRect l="13785" t="35322" r="51892" b="18440"/>
          <a:stretch/>
        </p:blipFill>
        <p:spPr>
          <a:xfrm>
            <a:off x="4436918" y="4367095"/>
            <a:ext cx="287840" cy="285574"/>
          </a:xfrm>
          <a:prstGeom prst="ellipse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/>
          <a:srcRect l="52856" t="35939" r="12821" b="17823"/>
          <a:stretch/>
        </p:blipFill>
        <p:spPr>
          <a:xfrm>
            <a:off x="5247705" y="3068212"/>
            <a:ext cx="287840" cy="285574"/>
          </a:xfrm>
          <a:prstGeom prst="ellipse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/>
          <a:srcRect l="52856" t="35939" r="12821" b="17823"/>
          <a:stretch/>
        </p:blipFill>
        <p:spPr>
          <a:xfrm>
            <a:off x="5304918" y="2765303"/>
            <a:ext cx="287840" cy="285574"/>
          </a:xfrm>
          <a:prstGeom prst="ellipse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1"/>
          <a:srcRect l="52856" t="35939" r="12821" b="17823"/>
          <a:stretch/>
        </p:blipFill>
        <p:spPr>
          <a:xfrm>
            <a:off x="5609198" y="4285090"/>
            <a:ext cx="287840" cy="285574"/>
          </a:xfrm>
          <a:prstGeom prst="ellipse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/>
          <a:srcRect l="52856" t="35939" r="12821" b="17823"/>
          <a:stretch/>
        </p:blipFill>
        <p:spPr>
          <a:xfrm>
            <a:off x="5943683" y="4472908"/>
            <a:ext cx="287840" cy="285574"/>
          </a:xfrm>
          <a:prstGeom prst="ellipse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1"/>
          <a:srcRect l="52856" t="35939" r="12821" b="17823"/>
          <a:stretch/>
        </p:blipFill>
        <p:spPr>
          <a:xfrm>
            <a:off x="5967573" y="4111734"/>
            <a:ext cx="287840" cy="285574"/>
          </a:xfrm>
          <a:prstGeom prst="ellipse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765201" y="2337548"/>
            <a:ext cx="1715186" cy="447713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b="1" u="sng" dirty="0" smtClean="0">
                <a:solidFill>
                  <a:schemeClr val="tx1"/>
                </a:solidFill>
              </a:rPr>
              <a:t>Ten frame</a:t>
            </a:r>
            <a:endParaRPr lang="en-GB" sz="2000" b="1" u="sng" dirty="0" smtClean="0">
              <a:solidFill>
                <a:schemeClr val="tx1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3885502" y="2015160"/>
            <a:ext cx="2488830" cy="447713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b="1" u="sng" dirty="0" smtClean="0">
                <a:solidFill>
                  <a:schemeClr val="tx1"/>
                </a:solidFill>
              </a:rPr>
              <a:t>Part whole model </a:t>
            </a:r>
            <a:endParaRPr lang="en-GB" sz="2000" b="1" u="sng" dirty="0" smtClean="0">
              <a:solidFill>
                <a:schemeClr val="tx1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8354242" y="1983833"/>
            <a:ext cx="2488830" cy="447713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b="1" u="sng" dirty="0" smtClean="0">
                <a:solidFill>
                  <a:schemeClr val="tx1"/>
                </a:solidFill>
              </a:rPr>
              <a:t>Place value grid</a:t>
            </a:r>
            <a:endParaRPr lang="en-GB" sz="2000" b="1" u="sng" dirty="0" smtClean="0">
              <a:solidFill>
                <a:schemeClr val="tx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4103" t="18272" r="28079" b="8275"/>
          <a:stretch/>
        </p:blipFill>
        <p:spPr>
          <a:xfrm rot="18519739">
            <a:off x="768837" y="5410444"/>
            <a:ext cx="308201" cy="16526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4103" t="18272" r="28079" b="8275"/>
          <a:stretch/>
        </p:blipFill>
        <p:spPr>
          <a:xfrm rot="18484350">
            <a:off x="1155442" y="5382836"/>
            <a:ext cx="307234" cy="16474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4548" t="47766" r="30941" b="20103"/>
          <a:stretch/>
        </p:blipFill>
        <p:spPr>
          <a:xfrm>
            <a:off x="1578492" y="5978221"/>
            <a:ext cx="322291" cy="388972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1164531" y="5600209"/>
            <a:ext cx="1275540" cy="355476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b="1" u="sng" dirty="0" smtClean="0">
                <a:solidFill>
                  <a:schemeClr val="tx1"/>
                </a:solidFill>
              </a:rPr>
              <a:t>Base 10</a:t>
            </a:r>
            <a:endParaRPr lang="en-GB" sz="2000" b="1" u="sng" dirty="0" smtClean="0">
              <a:solidFill>
                <a:schemeClr val="tx1"/>
              </a:solidFill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6696627" y="5211180"/>
            <a:ext cx="2488830" cy="363147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sz="2000" b="1" u="sng" dirty="0" smtClean="0">
                <a:solidFill>
                  <a:schemeClr val="tx1"/>
                </a:solidFill>
              </a:rPr>
              <a:t>Number line</a:t>
            </a:r>
            <a:endParaRPr lang="en-GB" sz="20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you can help</a:t>
            </a:r>
            <a:endParaRPr lang="en-GB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6095999" y="1992083"/>
            <a:ext cx="5608320" cy="3722918"/>
          </a:xfrm>
          <a:prstGeom prst="roundRect">
            <a:avLst>
              <a:gd name="adj" fmla="val 11755"/>
            </a:avLst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GB" sz="2200" b="1" u="sng" dirty="0" smtClean="0">
                <a:solidFill>
                  <a:schemeClr val="tx1"/>
                </a:solidFill>
              </a:rPr>
              <a:t>Year 2</a:t>
            </a:r>
          </a:p>
          <a:p>
            <a:pPr marL="2857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/>
              <a:t>Number bonds (rapid recall)</a:t>
            </a:r>
          </a:p>
          <a:p>
            <a:pPr marL="2857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/>
              <a:t>Doubling </a:t>
            </a:r>
            <a:r>
              <a:rPr lang="en-GB" dirty="0"/>
              <a:t>and halving numbers to </a:t>
            </a:r>
            <a:r>
              <a:rPr lang="en-GB" dirty="0" smtClean="0"/>
              <a:t>20</a:t>
            </a:r>
          </a:p>
          <a:p>
            <a:pPr marL="2857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/>
              <a:t>C</a:t>
            </a:r>
            <a:r>
              <a:rPr lang="en-GB" dirty="0" smtClean="0"/>
              <a:t>ounting on and back within 100</a:t>
            </a:r>
          </a:p>
          <a:p>
            <a:pPr marL="2857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/>
              <a:t>Counting </a:t>
            </a:r>
            <a:r>
              <a:rPr lang="en-GB" dirty="0"/>
              <a:t>on and back in 10s, 2s and 5s from any number </a:t>
            </a:r>
          </a:p>
          <a:p>
            <a:pPr marL="2857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/>
              <a:t>Learning</a:t>
            </a:r>
            <a:r>
              <a:rPr lang="en-GB" dirty="0"/>
              <a:t>, by heart, the 2, 5, 10 and 3 times </a:t>
            </a:r>
            <a:r>
              <a:rPr lang="en-GB" dirty="0" smtClean="0"/>
              <a:t>tables</a:t>
            </a:r>
          </a:p>
          <a:p>
            <a:pPr marL="2857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/>
              <a:t>TT </a:t>
            </a:r>
            <a:r>
              <a:rPr lang="en-GB" dirty="0" err="1" smtClean="0"/>
              <a:t>Rockstars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198119" y="2362200"/>
            <a:ext cx="5608320" cy="3352802"/>
          </a:xfrm>
          <a:prstGeom prst="roundRect">
            <a:avLst>
              <a:gd name="adj" fmla="val 10277"/>
            </a:avLst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GB" sz="2200" b="1" u="sng" dirty="0" smtClean="0">
                <a:solidFill>
                  <a:schemeClr val="tx1"/>
                </a:solidFill>
              </a:rPr>
              <a:t>Year 1</a:t>
            </a:r>
          </a:p>
          <a:p>
            <a:pPr marL="2857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/>
              <a:t>Working within </a:t>
            </a:r>
            <a:r>
              <a:rPr lang="en-GB" dirty="0" smtClean="0"/>
              <a:t>20</a:t>
            </a:r>
          </a:p>
          <a:p>
            <a:pPr marL="2857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/>
              <a:t>Counting </a:t>
            </a:r>
            <a:r>
              <a:rPr lang="en-GB" dirty="0"/>
              <a:t>on and back, </a:t>
            </a:r>
            <a:endParaRPr lang="en-GB" dirty="0" smtClean="0"/>
          </a:p>
          <a:p>
            <a:pPr marL="2857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/>
              <a:t>Number </a:t>
            </a:r>
            <a:r>
              <a:rPr lang="en-GB" dirty="0"/>
              <a:t>bonds (e.g. number bonds for 6 are 6 and 0, 5 and 1, 4 and 2, 3 and 3) </a:t>
            </a:r>
            <a:endParaRPr lang="en-GB" dirty="0" smtClean="0"/>
          </a:p>
          <a:p>
            <a:pPr marL="2857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/>
              <a:t>Compare/order numbers</a:t>
            </a:r>
          </a:p>
          <a:p>
            <a:pPr marL="2857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/>
              <a:t>D</a:t>
            </a:r>
            <a:r>
              <a:rPr lang="en-GB" dirty="0" smtClean="0"/>
              <a:t>oubling </a:t>
            </a:r>
            <a:r>
              <a:rPr lang="en-GB" dirty="0"/>
              <a:t>and halving.</a:t>
            </a:r>
          </a:p>
          <a:p>
            <a:pPr marL="2857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endParaRPr lang="en-GB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198119" y="5867400"/>
            <a:ext cx="11506200" cy="868682"/>
          </a:xfrm>
          <a:prstGeom prst="roundRect">
            <a:avLst>
              <a:gd name="adj" fmla="val 10277"/>
            </a:avLst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chemeClr val="tx1"/>
                </a:solidFill>
              </a:rPr>
              <a:t>Access White Rose Website for free, easily accessible guidance, support and resource - https</a:t>
            </a:r>
            <a:r>
              <a:rPr lang="en-GB" sz="1600" b="1" dirty="0">
                <a:solidFill>
                  <a:schemeClr val="tx1"/>
                </a:solidFill>
              </a:rPr>
              <a:t>://</a:t>
            </a:r>
            <a:r>
              <a:rPr lang="en-GB" sz="1600" b="1" dirty="0" smtClean="0">
                <a:solidFill>
                  <a:schemeClr val="tx1"/>
                </a:solidFill>
              </a:rPr>
              <a:t>whiterosemaths.com</a:t>
            </a:r>
            <a:r>
              <a:rPr lang="en-GB" sz="1600" b="1" dirty="0" smtClean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62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you can help</a:t>
            </a:r>
            <a:endParaRPr lang="en-GB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198119" y="2529839"/>
            <a:ext cx="3931921" cy="3581400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b="1" u="sng" dirty="0" smtClean="0">
                <a:solidFill>
                  <a:schemeClr val="tx1"/>
                </a:solidFill>
              </a:rPr>
              <a:t>White Rose website</a:t>
            </a:r>
          </a:p>
          <a:p>
            <a:pPr marL="2857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F</a:t>
            </a:r>
            <a:r>
              <a:rPr lang="en-GB" dirty="0" smtClean="0">
                <a:solidFill>
                  <a:schemeClr val="tx1"/>
                </a:solidFill>
              </a:rPr>
              <a:t>ree</a:t>
            </a:r>
            <a:r>
              <a:rPr lang="en-GB" dirty="0">
                <a:solidFill>
                  <a:schemeClr val="tx1"/>
                </a:solidFill>
              </a:rPr>
              <a:t>, easily accessible guidance, support and </a:t>
            </a:r>
            <a:r>
              <a:rPr lang="en-GB" dirty="0" smtClean="0">
                <a:solidFill>
                  <a:schemeClr val="tx1"/>
                </a:solidFill>
              </a:rPr>
              <a:t>resource</a:t>
            </a:r>
          </a:p>
          <a:p>
            <a:pPr marL="742950" lvl="2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  <a:hlinkClick r:id="rId2"/>
              </a:rPr>
              <a:t>https://whiterosemaths.com</a:t>
            </a:r>
            <a:r>
              <a:rPr lang="en-GB" dirty="0" smtClean="0">
                <a:solidFill>
                  <a:schemeClr val="tx1"/>
                </a:solidFill>
                <a:hlinkClick r:id="rId2"/>
              </a:rPr>
              <a:t>/</a:t>
            </a:r>
            <a:endParaRPr lang="en-GB" dirty="0" smtClean="0">
              <a:solidFill>
                <a:schemeClr val="tx1"/>
              </a:solidFill>
            </a:endParaRPr>
          </a:p>
          <a:p>
            <a:pPr marL="742950" lvl="2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Hover over ‘Parents and pupils’ tab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882" y="2529839"/>
            <a:ext cx="7578035" cy="3581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01135" y="2489582"/>
            <a:ext cx="637355" cy="2708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78192" y="2806461"/>
            <a:ext cx="2059966" cy="24773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9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Mastery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632" y="2270380"/>
            <a:ext cx="5185873" cy="3638763"/>
          </a:xfrm>
        </p:spPr>
        <p:txBody>
          <a:bodyPr>
            <a:normAutofit/>
          </a:bodyPr>
          <a:lstStyle/>
          <a:p>
            <a:r>
              <a:rPr lang="en-GB" dirty="0"/>
              <a:t>Mastering maths </a:t>
            </a:r>
            <a:r>
              <a:rPr lang="en-GB" dirty="0" smtClean="0"/>
              <a:t>means:</a:t>
            </a:r>
          </a:p>
          <a:p>
            <a:pPr lvl="1"/>
            <a:r>
              <a:rPr lang="en-GB" sz="1800" dirty="0" smtClean="0"/>
              <a:t>pupils </a:t>
            </a:r>
            <a:r>
              <a:rPr lang="en-GB" sz="1800" dirty="0"/>
              <a:t>of all ages acquiring </a:t>
            </a:r>
            <a:r>
              <a:rPr lang="en-GB" sz="1800" dirty="0" smtClean="0"/>
              <a:t>deep, </a:t>
            </a:r>
            <a:r>
              <a:rPr lang="en-GB" sz="1800" dirty="0"/>
              <a:t>secure and adaptable </a:t>
            </a:r>
            <a:r>
              <a:rPr lang="en-GB" sz="1800" dirty="0" smtClean="0"/>
              <a:t>understanding the subject.</a:t>
            </a:r>
          </a:p>
          <a:p>
            <a:pPr lvl="1"/>
            <a:r>
              <a:rPr lang="en-GB" sz="1800" dirty="0" smtClean="0"/>
              <a:t>acquiring solid </a:t>
            </a:r>
            <a:r>
              <a:rPr lang="en-GB" sz="1800" dirty="0"/>
              <a:t>enough understanding of the maths </a:t>
            </a:r>
            <a:r>
              <a:rPr lang="en-GB" sz="1800" dirty="0" smtClean="0"/>
              <a:t>taught </a:t>
            </a:r>
            <a:r>
              <a:rPr lang="en-GB" sz="1800" dirty="0"/>
              <a:t>to enable pupils to move on to more advanced material.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5562600" y="2270380"/>
            <a:ext cx="6187439" cy="3638763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GB" sz="2200" b="1" u="sng" dirty="0" smtClean="0">
                <a:solidFill>
                  <a:schemeClr val="tx1"/>
                </a:solidFill>
              </a:rPr>
              <a:t>Class </a:t>
            </a:r>
            <a:r>
              <a:rPr lang="en-GB" sz="2200" b="1" u="sng" dirty="0">
                <a:solidFill>
                  <a:schemeClr val="tx1"/>
                </a:solidFill>
              </a:rPr>
              <a:t>w</a:t>
            </a:r>
            <a:r>
              <a:rPr lang="en-GB" sz="2200" b="1" u="sng" dirty="0" smtClean="0">
                <a:solidFill>
                  <a:schemeClr val="tx1"/>
                </a:solidFill>
              </a:rPr>
              <a:t>orking together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Strong emphasis on every child making progress in every lesson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Keeping class together until skills/concepts are mastered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Does </a:t>
            </a:r>
            <a:r>
              <a:rPr lang="en-GB" b="1" dirty="0" smtClean="0">
                <a:solidFill>
                  <a:schemeClr val="tx1"/>
                </a:solidFill>
              </a:rPr>
              <a:t>not</a:t>
            </a:r>
            <a:r>
              <a:rPr lang="en-GB" dirty="0" smtClean="0">
                <a:solidFill>
                  <a:schemeClr val="tx1"/>
                </a:solidFill>
              </a:rPr>
              <a:t> mean children left behind/not challenged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‘Success for all’ achieved through </a:t>
            </a:r>
            <a:r>
              <a:rPr lang="en-GB" b="1" dirty="0" smtClean="0">
                <a:solidFill>
                  <a:schemeClr val="tx1"/>
                </a:solidFill>
              </a:rPr>
              <a:t>intervention</a:t>
            </a:r>
            <a:r>
              <a:rPr lang="en-GB" dirty="0" smtClean="0">
                <a:solidFill>
                  <a:schemeClr val="tx1"/>
                </a:solidFill>
              </a:rPr>
              <a:t> and </a:t>
            </a:r>
            <a:r>
              <a:rPr lang="en-GB" b="1" dirty="0" smtClean="0">
                <a:solidFill>
                  <a:schemeClr val="tx1"/>
                </a:solidFill>
              </a:rPr>
              <a:t>deeper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3092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Mastery Approach – Key Features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275818" y="2167149"/>
            <a:ext cx="11367542" cy="1780011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b="1" u="sng" dirty="0" smtClean="0">
                <a:solidFill>
                  <a:schemeClr val="tx1"/>
                </a:solidFill>
              </a:rPr>
              <a:t>Intervention to prevent gaps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For children not meeting expected outcomes or with gaps in understanding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Helped by receiving extra time on maths, one to one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Positive opportunity-consolidate understanding and be ready to progress alongside peers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275818" y="4018280"/>
            <a:ext cx="11367542" cy="2743199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b="1" u="sng" dirty="0" smtClean="0">
                <a:solidFill>
                  <a:schemeClr val="tx1"/>
                </a:solidFill>
              </a:rPr>
              <a:t>Challenge provided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Achieved through ‘going deeper’, not accelerating.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Children mastering skills/concepts/procedures presented with higher order thinking activities (not accelerated through the curriculum)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Examples involving:</a:t>
            </a:r>
          </a:p>
          <a:p>
            <a:pPr marL="7429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Use of the skills/concept/procedure to solve more challenging problems.</a:t>
            </a:r>
          </a:p>
          <a:p>
            <a:pPr marL="742950" lvl="1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Explaining their thinking/methods (explain how they solved problems, what they notice, </a:t>
            </a:r>
            <a:r>
              <a:rPr lang="en-GB" dirty="0" err="1" smtClean="0">
                <a:solidFill>
                  <a:schemeClr val="tx1"/>
                </a:solidFill>
              </a:rPr>
              <a:t>etc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79229" y="3052787"/>
            <a:ext cx="3262949" cy="3607094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assoon Infant Std" panose="020B0503020103030203" pitchFamily="34" charset="0"/>
              </a:rPr>
              <a:t> 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assoon Infant Std" panose="020B0503020103030203" pitchFamily="34" charset="0"/>
              </a:rPr>
              <a:t>Counting in 2s, 5s and 10s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Mastery Approach – Key Features</a:t>
            </a:r>
            <a:endParaRPr lang="en-GB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45876" y="3345166"/>
            <a:ext cx="5169724" cy="3055633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assoon Infant Std" panose="020B0503020103030203" pitchFamily="34" charset="0"/>
              </a:rPr>
              <a:t> 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assoon Infant Std" panose="020B0503020103030203" pitchFamily="34" charset="0"/>
              </a:rPr>
              <a:t>Challenge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02755"/>
            <a:ext cx="4851945" cy="258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53"/>
          <a:stretch>
            <a:fillRect/>
          </a:stretch>
        </p:blipFill>
        <p:spPr bwMode="auto">
          <a:xfrm>
            <a:off x="1984323" y="3345167"/>
            <a:ext cx="3052762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0" b="15477"/>
          <a:stretch>
            <a:fillRect/>
          </a:stretch>
        </p:blipFill>
        <p:spPr bwMode="auto">
          <a:xfrm>
            <a:off x="1987498" y="5413679"/>
            <a:ext cx="3052762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5" b="360"/>
          <a:stretch>
            <a:fillRect/>
          </a:stretch>
        </p:blipFill>
        <p:spPr bwMode="auto">
          <a:xfrm>
            <a:off x="1984323" y="6189966"/>
            <a:ext cx="30527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1879228" y="2239676"/>
            <a:ext cx="8041149" cy="708321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b="1" u="sng" dirty="0" smtClean="0">
                <a:solidFill>
                  <a:schemeClr val="tx1"/>
                </a:solidFill>
              </a:rPr>
              <a:t>Example of providing challenge to deepen understanding </a:t>
            </a:r>
          </a:p>
        </p:txBody>
      </p:sp>
    </p:spTree>
    <p:extLst>
      <p:ext uri="{BB962C8B-B14F-4D97-AF65-F5344CB8AC3E}">
        <p14:creationId xmlns:p14="http://schemas.microsoft.com/office/powerpoint/2010/main" val="23881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Mastery Approach – Key Features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275818" y="2167149"/>
            <a:ext cx="11367542" cy="1780011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b="1" u="sng" dirty="0" smtClean="0">
                <a:solidFill>
                  <a:schemeClr val="tx1"/>
                </a:solidFill>
              </a:rPr>
              <a:t>Focused, thorough teaching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Focus on one small step at a time. 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Each small step builds on the previous –  ensures deep understanding of concepts.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 Emphasis on more time taken to use models/images to represent mathematical concepts.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381000-3B1E-064D-849C-E15F77F3717B}"/>
              </a:ext>
            </a:extLst>
          </p:cNvPr>
          <p:cNvSpPr/>
          <p:nvPr/>
        </p:nvSpPr>
        <p:spPr>
          <a:xfrm>
            <a:off x="275818" y="4363453"/>
            <a:ext cx="11367542" cy="1796715"/>
          </a:xfrm>
          <a:prstGeom prst="roundRect">
            <a:avLst/>
          </a:prstGeom>
          <a:solidFill>
            <a:schemeClr val="accent1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GB" b="1" u="sng" dirty="0" smtClean="0">
                <a:solidFill>
                  <a:schemeClr val="tx1"/>
                </a:solidFill>
              </a:rPr>
              <a:t>More time on each topic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Ensures appropriate time to practise and depth of knowledge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Many areas (number/calculation) taught over  longer periods of time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Due to smaller steps, more time spent with models/images – ensures effective learning </a:t>
            </a:r>
          </a:p>
        </p:txBody>
      </p:sp>
    </p:spTree>
    <p:extLst>
      <p:ext uri="{BB962C8B-B14F-4D97-AF65-F5344CB8AC3E}">
        <p14:creationId xmlns:p14="http://schemas.microsoft.com/office/powerpoint/2010/main" val="19504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in Reception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81" y="2222287"/>
            <a:ext cx="5533481" cy="383087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learning goals in </a:t>
            </a:r>
            <a:r>
              <a:rPr lang="en-GB" dirty="0" smtClean="0"/>
              <a:t>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5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learning goals in </a:t>
            </a:r>
            <a:r>
              <a:rPr lang="en-GB" dirty="0" smtClean="0"/>
              <a:t>Maths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316" b="3256"/>
          <a:stretch/>
        </p:blipFill>
        <p:spPr>
          <a:xfrm>
            <a:off x="461354" y="2239003"/>
            <a:ext cx="6124084" cy="417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2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Quotab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1859</TotalTime>
  <Words>607</Words>
  <Application>Microsoft Office PowerPoint</Application>
  <PresentationFormat>Widescreen</PresentationFormat>
  <Paragraphs>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Century Gothic</vt:lpstr>
      <vt:lpstr>Comic Sans MS</vt:lpstr>
      <vt:lpstr>Courier New</vt:lpstr>
      <vt:lpstr>Sassoon Infant Std</vt:lpstr>
      <vt:lpstr>White_Rose_Noto </vt:lpstr>
      <vt:lpstr>Wingdings 2</vt:lpstr>
      <vt:lpstr>Quotable</vt:lpstr>
      <vt:lpstr>2_Title slide</vt:lpstr>
      <vt:lpstr>1_Get ready title</vt:lpstr>
      <vt:lpstr>1_Get ready questions</vt:lpstr>
      <vt:lpstr>1_Let's learn title</vt:lpstr>
      <vt:lpstr>1_Your turn</vt:lpstr>
      <vt:lpstr>1_Quotable</vt:lpstr>
      <vt:lpstr>Maths</vt:lpstr>
      <vt:lpstr>Maths</vt:lpstr>
      <vt:lpstr>Mastery Approach</vt:lpstr>
      <vt:lpstr>Mastery Approach – Key Features</vt:lpstr>
      <vt:lpstr>Mastery Approach – Key Features</vt:lpstr>
      <vt:lpstr>Mastery Approach – Key Features</vt:lpstr>
      <vt:lpstr>Maths in Reception</vt:lpstr>
      <vt:lpstr>Early learning goals in Maths</vt:lpstr>
      <vt:lpstr>Early learning goals in 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Reception Overview</vt:lpstr>
      <vt:lpstr>PowerPoint Presentation</vt:lpstr>
      <vt:lpstr>Maths in Key Stage 1</vt:lpstr>
      <vt:lpstr>Maths in Key Stage 1</vt:lpstr>
      <vt:lpstr>Maths in Key Stage 1</vt:lpstr>
      <vt:lpstr>White Rose Maths - Overview</vt:lpstr>
      <vt:lpstr>Lesson Structure and Content – KS1 </vt:lpstr>
      <vt:lpstr>Manipulatives and representations</vt:lpstr>
      <vt:lpstr>How you can help</vt:lpstr>
      <vt:lpstr>How you can help</vt:lpstr>
    </vt:vector>
  </TitlesOfParts>
  <Company>workgroup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and Early Reading</dc:title>
  <dc:creator>Sam Shainberg</dc:creator>
  <cp:lastModifiedBy>Sam Shainberg</cp:lastModifiedBy>
  <cp:revision>98</cp:revision>
  <dcterms:created xsi:type="dcterms:W3CDTF">2022-09-22T16:02:49Z</dcterms:created>
  <dcterms:modified xsi:type="dcterms:W3CDTF">2022-11-03T16:28:56Z</dcterms:modified>
</cp:coreProperties>
</file>