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9.xml" ContentType="application/vnd.openxmlformats-officedocument.presentationml.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5" r:id="rId2"/>
    <p:sldMasterId id="2147483672" r:id="rId3"/>
    <p:sldMasterId id="2147483674" r:id="rId4"/>
  </p:sldMasterIdLst>
  <p:notesMasterIdLst>
    <p:notesMasterId r:id="rId24"/>
  </p:notesMasterIdLst>
  <p:sldIdLst>
    <p:sldId id="256" r:id="rId5"/>
    <p:sldId id="270" r:id="rId6"/>
    <p:sldId id="263" r:id="rId7"/>
    <p:sldId id="279" r:id="rId8"/>
    <p:sldId id="275" r:id="rId9"/>
    <p:sldId id="276" r:id="rId10"/>
    <p:sldId id="266" r:id="rId11"/>
    <p:sldId id="267" r:id="rId12"/>
    <p:sldId id="268" r:id="rId13"/>
    <p:sldId id="257" r:id="rId14"/>
    <p:sldId id="258" r:id="rId15"/>
    <p:sldId id="259" r:id="rId16"/>
    <p:sldId id="260" r:id="rId17"/>
    <p:sldId id="261" r:id="rId18"/>
    <p:sldId id="262" r:id="rId19"/>
    <p:sldId id="271" r:id="rId20"/>
    <p:sldId id="273" r:id="rId21"/>
    <p:sldId id="277" r:id="rId22"/>
    <p:sldId id="278" r:id="rId23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821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0F4F4-998F-48EA-B4C9-D1C444D141E6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5B18B-5E17-4BB5-BB9A-3B7E3CCD09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381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00313" y="554038"/>
            <a:ext cx="4927600" cy="2773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300F5C-91D6-4213-B130-E9EA953F5C0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367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87F3B16-21C0-4F4C-A604-A71D44B1F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2"/>
            <a:ext cx="12228689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A0D527-99F6-4C25-B867-E6C473316230}"/>
              </a:ext>
            </a:extLst>
          </p:cNvPr>
          <p:cNvSpPr txBox="1"/>
          <p:nvPr userDrawn="1"/>
        </p:nvSpPr>
        <p:spPr>
          <a:xfrm>
            <a:off x="609593" y="473825"/>
            <a:ext cx="5557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900" b="1" dirty="0">
                <a:solidFill>
                  <a:srgbClr val="FBF5D4"/>
                </a:solidFill>
              </a:rPr>
              <a:t>DfE Primary National Curriculum Guidance 2020                                   </a:t>
            </a:r>
          </a:p>
          <a:p>
            <a:pPr>
              <a:buNone/>
            </a:pPr>
            <a:r>
              <a:rPr lang="en-GB" sz="900" b="0" dirty="0">
                <a:solidFill>
                  <a:srgbClr val="FBF5D4"/>
                </a:solidFill>
              </a:rPr>
              <a:t>Supporting Materials for the Ready-to-Progress Criteria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9594" y="2538422"/>
            <a:ext cx="5486407" cy="3017426"/>
          </a:xfrm>
        </p:spPr>
        <p:txBody>
          <a:bodyPr/>
          <a:lstStyle>
            <a:lvl1pPr marL="0" indent="0">
              <a:defRPr sz="3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959467-41A6-455E-929A-E40D1059C3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EA04C3-E93E-45FB-8B42-78A38976AF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503091" y="6248400"/>
            <a:ext cx="8544983" cy="4572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B5174B-DF74-462C-8BBD-BCEA0088BA35}"/>
              </a:ext>
            </a:extLst>
          </p:cNvPr>
          <p:cNvSpPr txBox="1"/>
          <p:nvPr userDrawn="1"/>
        </p:nvSpPr>
        <p:spPr>
          <a:xfrm>
            <a:off x="609593" y="2031180"/>
            <a:ext cx="3700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800" b="1" noProof="0" dirty="0">
                <a:solidFill>
                  <a:schemeClr val="bg1"/>
                </a:solidFill>
              </a:rPr>
              <a:t>Ready-to-Progress Criterion</a:t>
            </a:r>
            <a:endParaRPr lang="en-GB" sz="1800" b="1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AA9D4F-8E41-47F9-A6BB-0AF636DA0770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1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A2980B-E628-4A74-AB9C-C311E196B2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65767" y="2064359"/>
            <a:ext cx="2239760" cy="4572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4pPr marL="771506" indent="0">
              <a:buNone/>
              <a:defRPr/>
            </a:lvl4pPr>
            <a:lvl5pPr marL="1028675" indent="0" algn="l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[e.g. 4NPV-1]</a:t>
            </a:r>
          </a:p>
        </p:txBody>
      </p:sp>
    </p:spTree>
    <p:extLst>
      <p:ext uri="{BB962C8B-B14F-4D97-AF65-F5344CB8AC3E}">
        <p14:creationId xmlns:p14="http://schemas.microsoft.com/office/powerpoint/2010/main" val="3925991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87F3B16-21C0-4F4C-A604-A71D44B1F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8773"/>
            <a:ext cx="12228689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A0D527-99F6-4C25-B867-E6C473316230}"/>
              </a:ext>
            </a:extLst>
          </p:cNvPr>
          <p:cNvSpPr txBox="1"/>
          <p:nvPr userDrawn="1"/>
        </p:nvSpPr>
        <p:spPr>
          <a:xfrm>
            <a:off x="609593" y="473825"/>
            <a:ext cx="55573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900" b="1" dirty="0">
                <a:solidFill>
                  <a:srgbClr val="FBF5D4"/>
                </a:solidFill>
              </a:rPr>
              <a:t>Ready-to-Progress Criterion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959467-41A6-455E-929A-E40D1059C3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EA04C3-E93E-45FB-8B42-78A38976AF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503091" y="6248400"/>
            <a:ext cx="8544983" cy="4572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B5174B-DF74-462C-8BBD-BCEA0088BA35}"/>
              </a:ext>
            </a:extLst>
          </p:cNvPr>
          <p:cNvSpPr txBox="1"/>
          <p:nvPr userDrawn="1"/>
        </p:nvSpPr>
        <p:spPr>
          <a:xfrm>
            <a:off x="609592" y="2076900"/>
            <a:ext cx="6220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800" b="1" noProof="0" dirty="0">
                <a:solidFill>
                  <a:schemeClr val="bg1"/>
                </a:solidFill>
              </a:rPr>
              <a:t>Materials and activities to support practice and consolidation</a:t>
            </a:r>
            <a:endParaRPr lang="en-GB" sz="1800" b="1" dirty="0">
              <a:solidFill>
                <a:schemeClr val="bg1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ADDF2D1-C1F7-4071-9225-898475DF06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592" y="670119"/>
            <a:ext cx="6220976" cy="301224"/>
          </a:xfrm>
        </p:spPr>
        <p:txBody>
          <a:bodyPr/>
          <a:lstStyle>
            <a:lvl1pPr>
              <a:defRPr sz="900">
                <a:solidFill>
                  <a:srgbClr val="FBF5D4"/>
                </a:solidFill>
              </a:defRPr>
            </a:lvl1pPr>
          </a:lstStyle>
          <a:p>
            <a:pPr lvl="0"/>
            <a:r>
              <a:rPr lang="en-US" dirty="0"/>
              <a:t>[Insert content title here]</a:t>
            </a:r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3272041-2929-4B14-96A3-5B40E60B69AF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1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DC50AC4-FE1A-4E81-A2C9-D36E400A1E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89680" y="480873"/>
            <a:ext cx="1191720" cy="301224"/>
          </a:xfrm>
        </p:spPr>
        <p:txBody>
          <a:bodyPr>
            <a:noAutofit/>
          </a:bodyPr>
          <a:lstStyle>
            <a:lvl1pPr>
              <a:defRPr lang="en-GB" sz="900" b="1" dirty="0">
                <a:solidFill>
                  <a:srgbClr val="FBF5D4"/>
                </a:solidFill>
              </a:defRPr>
            </a:lvl1pPr>
          </a:lstStyle>
          <a:p>
            <a:pPr lvl="0"/>
            <a:r>
              <a:rPr lang="en-US" dirty="0"/>
              <a:t>[e.g. 4NPV-1]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7424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511F86-0498-45AC-91EB-811F623B6D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035" y="430660"/>
            <a:ext cx="10972800" cy="98211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025">
                <a:solidFill>
                  <a:srgbClr val="58585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6792"/>
            <a:ext cx="10972800" cy="3888432"/>
          </a:xfrm>
        </p:spPr>
        <p:txBody>
          <a:bodyPr/>
          <a:lstStyle>
            <a:lvl1pPr>
              <a:defRPr>
                <a:solidFill>
                  <a:srgbClr val="585858"/>
                </a:solidFill>
              </a:defRPr>
            </a:lvl1pPr>
            <a:lvl2pPr marL="417899" indent="-160731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2pPr>
            <a:lvl3pPr marL="642921" indent="-128585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3pPr>
            <a:lvl4pPr marL="900090" indent="-128585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4pPr>
            <a:lvl5pPr marL="1157259" indent="-128585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4B3B01-5D20-46B9-B2C9-7FD7F2BEA9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1515C61-0F49-4F5A-803B-A05DF82E1C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229D3AA-4483-4C24-8D12-A457557489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3256F-83C8-4422-BB4B-79DB90083B87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3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864549A-AAF5-4D96-B13B-95315D2FA8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729FEB22-335A-41BD-B17B-784C9EEF9A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785812D-06FB-4137-82DA-4C8636188B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35DD14D-38EC-424C-AF0C-03BA91A64C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5A271E-C960-4C09-B05F-FB20100B09A9}" type="slidenum">
              <a:rPr lang="en-GB" altLang="en-US"/>
              <a:pPr/>
              <a:t>‹#›</a:t>
            </a:fld>
            <a:endParaRPr lang="en-GB" alt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D91F02-38ED-4B06-B867-E4F68C54E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035" y="430660"/>
            <a:ext cx="10972800" cy="982117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58585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987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360000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35000" tIns="34290" rIns="135000" bIns="3429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sz="1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B3B952-8705-4EAE-94B9-4C0C32F57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08" y="464400"/>
            <a:ext cx="11262632" cy="426170"/>
          </a:xfrm>
          <a:prstGeom prst="rect">
            <a:avLst/>
          </a:prstGeom>
        </p:spPr>
        <p:txBody>
          <a:bodyPr/>
          <a:lstStyle>
            <a:lvl1pPr algn="l">
              <a:defRPr sz="1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1" y="5842800"/>
            <a:ext cx="649771" cy="59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E643C2-77DC-49BD-8737-F5C5488BCCF7}"/>
              </a:ext>
            </a:extLst>
          </p:cNvPr>
          <p:cNvSpPr txBox="1"/>
          <p:nvPr userDrawn="1"/>
        </p:nvSpPr>
        <p:spPr>
          <a:xfrm>
            <a:off x="522000" y="6237314"/>
            <a:ext cx="110950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750" b="1" dirty="0">
                <a:solidFill>
                  <a:srgbClr val="585858"/>
                </a:solidFill>
              </a:rPr>
              <a:t>ncetm.org.uk</a:t>
            </a:r>
          </a:p>
        </p:txBody>
      </p:sp>
    </p:spTree>
    <p:extLst>
      <p:ext uri="{BB962C8B-B14F-4D97-AF65-F5344CB8AC3E}">
        <p14:creationId xmlns:p14="http://schemas.microsoft.com/office/powerpoint/2010/main" val="104008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90946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99104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0034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358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0524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>
                <a:solidFill>
                  <a:schemeClr val="accent1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>
                <a:solidFill>
                  <a:schemeClr val="accent1"/>
                </a:solidFill>
              </a:defRPr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>
                <a:solidFill>
                  <a:schemeClr val="accent1"/>
                </a:solidFill>
              </a:defRPr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>
                <a:solidFill>
                  <a:schemeClr val="accent1"/>
                </a:solidFill>
              </a:defRPr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>
                <a:solidFill>
                  <a:schemeClr val="accent1"/>
                </a:solidFill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3912383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lose-up of the top of a hot air balloon viewed from above"/>
          <p:cNvSpPr>
            <a:spLocks noGrp="1"/>
          </p:cNvSpPr>
          <p:nvPr>
            <p:ph type="pic" idx="21"/>
          </p:nvPr>
        </p:nvSpPr>
        <p:spPr>
          <a:xfrm>
            <a:off x="0" y="-635000"/>
            <a:ext cx="12192000" cy="812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5804955"/>
            <a:ext cx="10985500" cy="558476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>
                <a:solidFill>
                  <a:srgbClr val="FFFFFF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>
                <a:solidFill>
                  <a:srgbClr val="FFFFFF"/>
                </a:solidFill>
              </a:defRPr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>
                <a:solidFill>
                  <a:srgbClr val="FFFFFF"/>
                </a:solidFill>
              </a:defRPr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>
                <a:solidFill>
                  <a:srgbClr val="FFFFFF"/>
                </a:solidFill>
              </a:defRPr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>
                <a:solidFill>
                  <a:srgbClr val="FFFFFF"/>
                </a:solidFill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5828833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lose-up of a hot air balloon viewed from below"/>
          <p:cNvSpPr>
            <a:spLocks noGrp="1"/>
          </p:cNvSpPr>
          <p:nvPr>
            <p:ph type="pic" idx="21"/>
          </p:nvPr>
        </p:nvSpPr>
        <p:spPr>
          <a:xfrm>
            <a:off x="4613287" y="635000"/>
            <a:ext cx="8420076" cy="559221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635000"/>
            <a:ext cx="4889500" cy="2941137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3530288"/>
            <a:ext cx="4889500" cy="2692712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8825"/>
            <a:ext cx="243656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6882540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229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7762466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4685115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23950"/>
            <a:ext cx="4889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124252"/>
            <a:ext cx="4889500" cy="4128315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Hot air balloons viewed from below against a blue sky"/>
          <p:cNvSpPr>
            <a:spLocks noGrp="1"/>
          </p:cNvSpPr>
          <p:nvPr>
            <p:ph type="pic" idx="22"/>
          </p:nvPr>
        </p:nvSpPr>
        <p:spPr>
          <a:xfrm>
            <a:off x="4216400" y="631924"/>
            <a:ext cx="8425006" cy="55941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476250"/>
            <a:ext cx="4889500" cy="71755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719108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34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603248" y="2266950"/>
            <a:ext cx="10985502" cy="2324100"/>
          </a:xfrm>
          <a:prstGeom prst="rect">
            <a:avLst/>
          </a:prstGeom>
        </p:spPr>
        <p:txBody>
          <a:bodyPr anchor="ctr"/>
          <a:lstStyle>
            <a:lvl1pPr>
              <a:defRPr sz="5800" b="0" spc="-116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8825"/>
            <a:ext cx="243656" cy="2410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3932468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476250"/>
            <a:ext cx="10985500" cy="717475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23950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8789731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476250"/>
            <a:ext cx="10985500" cy="71755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23950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1pPr>
            <a:lvl2pPr marL="0" indent="2286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2pPr>
            <a:lvl3pPr marL="0" indent="4572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3pPr>
            <a:lvl4pPr marL="0" indent="6858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4pPr>
            <a:lvl5pPr marL="0" indent="9144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7420468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460422"/>
            <a:ext cx="10985500" cy="19371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2286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2901650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537964"/>
            <a:ext cx="10985500" cy="362079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  <a:lvl2pPr marL="0" indent="2286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>
                <a:solidFill>
                  <a:schemeClr val="accent1">
                    <a:hueOff val="114395"/>
                    <a:lumOff val="-24975"/>
                  </a:schemeClr>
                </a:solidFill>
              </a:defRPr>
            </a:lvl2pPr>
            <a:lvl3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>
                <a:solidFill>
                  <a:schemeClr val="accent1">
                    <a:hueOff val="114395"/>
                    <a:lumOff val="-24975"/>
                  </a:schemeClr>
                </a:solidFill>
              </a:defRPr>
            </a:lvl3pPr>
            <a:lvl4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>
                <a:solidFill>
                  <a:schemeClr val="accent1">
                    <a:hueOff val="114395"/>
                    <a:lumOff val="-24975"/>
                  </a:schemeClr>
                </a:solidFill>
              </a:defRPr>
            </a:lvl4pPr>
            <a:lvl5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>
                <a:solidFill>
                  <a:schemeClr val="accent1">
                    <a:hueOff val="114395"/>
                    <a:lumOff val="-24975"/>
                  </a:schemeClr>
                </a:solidFill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4131090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1521986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40413" y="5337727"/>
            <a:ext cx="10074626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876962" y="2469930"/>
            <a:ext cx="10438077" cy="1918140"/>
          </a:xfrm>
          <a:prstGeom prst="rect">
            <a:avLst/>
          </a:prstGeom>
        </p:spPr>
        <p:txBody>
          <a:bodyPr/>
          <a:lstStyle>
            <a:lvl1pPr marL="319462" indent="-234950">
              <a:spcBef>
                <a:spcPts val="0"/>
              </a:spcBef>
              <a:buSzTx/>
              <a:buNone/>
              <a:defRPr sz="4250" spc="-85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319462" indent="-6350">
              <a:spcBef>
                <a:spcPts val="0"/>
              </a:spcBef>
              <a:buSzTx/>
              <a:buNone/>
              <a:defRPr sz="4250" spc="-85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319462" indent="222250">
              <a:spcBef>
                <a:spcPts val="0"/>
              </a:spcBef>
              <a:buSzTx/>
              <a:buNone/>
              <a:defRPr sz="4250" spc="-85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319462" indent="450850">
              <a:spcBef>
                <a:spcPts val="0"/>
              </a:spcBef>
              <a:buSzTx/>
              <a:buNone/>
              <a:defRPr sz="4250" spc="-85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319462" indent="679450">
              <a:spcBef>
                <a:spcPts val="0"/>
              </a:spcBef>
              <a:buSzTx/>
              <a:buNone/>
              <a:defRPr sz="4250" spc="-85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1405914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Hot air balloons viewed from below against a blue sky"/>
          <p:cNvSpPr>
            <a:spLocks noGrp="1"/>
          </p:cNvSpPr>
          <p:nvPr>
            <p:ph type="pic" sz="quarter" idx="21"/>
          </p:nvPr>
        </p:nvSpPr>
        <p:spPr>
          <a:xfrm>
            <a:off x="7718252" y="635000"/>
            <a:ext cx="4083584" cy="27114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Close-up of the top of a hot air balloon viewed from above"/>
          <p:cNvSpPr>
            <a:spLocks noGrp="1"/>
          </p:cNvSpPr>
          <p:nvPr>
            <p:ph type="pic" sz="quarter" idx="22"/>
          </p:nvPr>
        </p:nvSpPr>
        <p:spPr>
          <a:xfrm>
            <a:off x="7730886" y="3542986"/>
            <a:ext cx="4074207" cy="27161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Hot air balloons viewed from below against a blue sky"/>
          <p:cNvSpPr>
            <a:spLocks noGrp="1"/>
          </p:cNvSpPr>
          <p:nvPr>
            <p:ph type="pic" idx="23"/>
          </p:nvPr>
        </p:nvSpPr>
        <p:spPr>
          <a:xfrm>
            <a:off x="-62318" y="635000"/>
            <a:ext cx="8429610" cy="561974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8109342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Hot air balloons viewed from below against a blue sky"/>
          <p:cNvSpPr>
            <a:spLocks noGrp="1"/>
          </p:cNvSpPr>
          <p:nvPr>
            <p:ph type="pic" idx="21"/>
          </p:nvPr>
        </p:nvSpPr>
        <p:spPr>
          <a:xfrm>
            <a:off x="0" y="-635000"/>
            <a:ext cx="12192000" cy="812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7485774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439801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359243-BC76-47BD-8772-C08CAEE51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37" y="301625"/>
            <a:ext cx="10744363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1ECB2-930A-4226-90F7-B3EB6759D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437" y="1556795"/>
            <a:ext cx="10744363" cy="4497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2B39C-1C43-48B4-A6E3-24BFE8E1AE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2EAE8-1007-48BC-A80E-FDEE657EA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7EEF3-42C6-4F03-A302-69EF6E72BC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901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rgbClr val="58585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8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728869" y="606287"/>
            <a:ext cx="10031896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02026" y="6553203"/>
            <a:ext cx="196028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911B90-B766-4054-AFDB-4934405C23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1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476250"/>
            <a:ext cx="10985500" cy="716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2124252"/>
            <a:ext cx="10985500" cy="4128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6708"/>
            <a:ext cx="243656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100">
              <a:defRPr sz="9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781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</p:sldLayoutIdLst>
  <p:transition spd="med"/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04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609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914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219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5240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1828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133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438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743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marks.co.uk/" TargetMode="External"/><Relationship Id="rId2" Type="http://schemas.openxmlformats.org/officeDocument/2006/relationships/hyperlink" Target="https://ttrockstars.com/" TargetMode="Externa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3.png"/><Relationship Id="rId4" Type="http://schemas.openxmlformats.org/officeDocument/2006/relationships/hyperlink" Target="https://mathsframe.co.uk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9016" y="1234440"/>
            <a:ext cx="8915399" cy="4343400"/>
          </a:xfrm>
        </p:spPr>
        <p:txBody>
          <a:bodyPr>
            <a:noAutofit/>
          </a:bodyPr>
          <a:lstStyle/>
          <a:p>
            <a:r>
              <a:rPr lang="en-GB" sz="1600" dirty="0" smtClean="0">
                <a:solidFill>
                  <a:srgbClr val="002060"/>
                </a:solidFill>
              </a:rPr>
              <a:t>Class 4 maths curriculum</a:t>
            </a:r>
            <a:br>
              <a:rPr lang="en-GB" sz="1600" dirty="0" smtClean="0">
                <a:solidFill>
                  <a:srgbClr val="002060"/>
                </a:solidFill>
              </a:rPr>
            </a:br>
            <a:r>
              <a:rPr lang="en-GB" sz="1600" dirty="0" smtClean="0">
                <a:solidFill>
                  <a:srgbClr val="002060"/>
                </a:solidFill>
              </a:rPr>
              <a:t/>
            </a:r>
            <a:br>
              <a:rPr lang="en-GB" sz="1600" dirty="0" smtClean="0">
                <a:solidFill>
                  <a:srgbClr val="002060"/>
                </a:solidFill>
              </a:rPr>
            </a:br>
            <a:r>
              <a:rPr lang="en-GB" sz="1600" dirty="0" smtClean="0">
                <a:solidFill>
                  <a:srgbClr val="002060"/>
                </a:solidFill>
              </a:rPr>
              <a:t>NCETM booklets</a:t>
            </a:r>
            <a:br>
              <a:rPr lang="en-GB" sz="1600" dirty="0" smtClean="0">
                <a:solidFill>
                  <a:srgbClr val="002060"/>
                </a:solidFill>
              </a:rPr>
            </a:br>
            <a:r>
              <a:rPr lang="en-GB" sz="1600" dirty="0">
                <a:solidFill>
                  <a:srgbClr val="002060"/>
                </a:solidFill>
              </a:rPr>
              <a:t/>
            </a:r>
            <a:br>
              <a:rPr lang="en-GB" sz="1600" dirty="0">
                <a:solidFill>
                  <a:srgbClr val="002060"/>
                </a:solidFill>
              </a:rPr>
            </a:br>
            <a:r>
              <a:rPr lang="en-GB" sz="1600" dirty="0" smtClean="0">
                <a:solidFill>
                  <a:srgbClr val="002060"/>
                </a:solidFill>
              </a:rPr>
              <a:t>What a lesson looks like.</a:t>
            </a:r>
            <a:br>
              <a:rPr lang="en-GB" sz="1600" dirty="0" smtClean="0">
                <a:solidFill>
                  <a:srgbClr val="002060"/>
                </a:solidFill>
              </a:rPr>
            </a:br>
            <a:r>
              <a:rPr lang="en-GB" sz="1600" dirty="0">
                <a:solidFill>
                  <a:srgbClr val="002060"/>
                </a:solidFill>
              </a:rPr>
              <a:t/>
            </a:r>
            <a:br>
              <a:rPr lang="en-GB" sz="1600" dirty="0">
                <a:solidFill>
                  <a:srgbClr val="002060"/>
                </a:solidFill>
              </a:rPr>
            </a:br>
            <a:r>
              <a:rPr lang="en-GB" sz="1600" dirty="0" smtClean="0">
                <a:solidFill>
                  <a:srgbClr val="002060"/>
                </a:solidFill>
              </a:rPr>
              <a:t>Sentence stems and working wall</a:t>
            </a:r>
            <a:br>
              <a:rPr lang="en-GB" sz="1600" dirty="0" smtClean="0">
                <a:solidFill>
                  <a:srgbClr val="002060"/>
                </a:solidFill>
              </a:rPr>
            </a:br>
            <a:r>
              <a:rPr lang="en-GB" sz="1600" dirty="0">
                <a:solidFill>
                  <a:srgbClr val="002060"/>
                </a:solidFill>
              </a:rPr>
              <a:t/>
            </a:r>
            <a:br>
              <a:rPr lang="en-GB" sz="1600" dirty="0">
                <a:solidFill>
                  <a:srgbClr val="002060"/>
                </a:solidFill>
              </a:rPr>
            </a:br>
            <a:r>
              <a:rPr lang="en-GB" sz="1600" dirty="0" smtClean="0">
                <a:solidFill>
                  <a:srgbClr val="002060"/>
                </a:solidFill>
              </a:rPr>
              <a:t>4 operations – how they are taught and the end point of each year group</a:t>
            </a:r>
            <a:br>
              <a:rPr lang="en-GB" sz="1600" dirty="0" smtClean="0">
                <a:solidFill>
                  <a:srgbClr val="002060"/>
                </a:solidFill>
              </a:rPr>
            </a:br>
            <a:r>
              <a:rPr lang="en-GB" sz="1600" dirty="0">
                <a:solidFill>
                  <a:srgbClr val="002060"/>
                </a:solidFill>
              </a:rPr>
              <a:t/>
            </a:r>
            <a:br>
              <a:rPr lang="en-GB" sz="1600" dirty="0">
                <a:solidFill>
                  <a:srgbClr val="002060"/>
                </a:solidFill>
              </a:rPr>
            </a:br>
            <a:r>
              <a:rPr lang="en-GB" sz="1600" dirty="0" smtClean="0">
                <a:solidFill>
                  <a:srgbClr val="002060"/>
                </a:solidFill>
              </a:rPr>
              <a:t>How can I help at home? And useful links</a:t>
            </a:r>
            <a:r>
              <a:rPr lang="en-GB" sz="1600" dirty="0">
                <a:solidFill>
                  <a:srgbClr val="002060"/>
                </a:solidFill>
              </a:rPr>
              <a:t/>
            </a:r>
            <a:br>
              <a:rPr lang="en-GB" sz="1600" dirty="0">
                <a:solidFill>
                  <a:srgbClr val="002060"/>
                </a:solidFill>
              </a:rPr>
            </a:br>
            <a:r>
              <a:rPr lang="en-GB" sz="1600" dirty="0" smtClean="0">
                <a:solidFill>
                  <a:srgbClr val="002060"/>
                </a:solidFill>
              </a:rPr>
              <a:t/>
            </a:r>
            <a:br>
              <a:rPr lang="en-GB" sz="1600" dirty="0" smtClean="0">
                <a:solidFill>
                  <a:srgbClr val="002060"/>
                </a:solidFill>
              </a:rPr>
            </a:br>
            <a:r>
              <a:rPr lang="en-GB" sz="1600" dirty="0">
                <a:solidFill>
                  <a:srgbClr val="002060"/>
                </a:solidFill>
              </a:rPr>
              <a:t/>
            </a:r>
            <a:br>
              <a:rPr lang="en-GB" sz="1600" dirty="0">
                <a:solidFill>
                  <a:srgbClr val="002060"/>
                </a:solidFill>
              </a:rPr>
            </a:br>
            <a:r>
              <a:rPr lang="en-GB" sz="1600" dirty="0">
                <a:solidFill>
                  <a:srgbClr val="002060"/>
                </a:solidFill>
              </a:rPr>
              <a:t/>
            </a:r>
            <a:br>
              <a:rPr lang="en-GB" sz="1600" dirty="0">
                <a:solidFill>
                  <a:srgbClr val="002060"/>
                </a:solidFill>
              </a:rPr>
            </a:br>
            <a:endParaRPr lang="en-GB" sz="16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09870" y="785611"/>
            <a:ext cx="6465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Maths in Class</a:t>
            </a:r>
            <a:r>
              <a:rPr lang="en-GB" sz="3200" dirty="0"/>
              <a:t> </a:t>
            </a:r>
            <a:r>
              <a:rPr lang="en-GB" sz="3200" dirty="0" smtClean="0"/>
              <a:t>4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50981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331" y="624110"/>
            <a:ext cx="10050281" cy="150949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Teaching of the maths concepts using the school agreed representations and models.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812" y="1740829"/>
            <a:ext cx="8915400" cy="1741716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17" name="Group 16"/>
          <p:cNvGrpSpPr/>
          <p:nvPr/>
        </p:nvGrpSpPr>
        <p:grpSpPr>
          <a:xfrm>
            <a:off x="1143793" y="1884742"/>
            <a:ext cx="7300372" cy="1392125"/>
            <a:chOff x="1143793" y="1884742"/>
            <a:chExt cx="7300372" cy="1392125"/>
          </a:xfrm>
        </p:grpSpPr>
        <p:grpSp>
          <p:nvGrpSpPr>
            <p:cNvPr id="15" name="Group 14"/>
            <p:cNvGrpSpPr/>
            <p:nvPr/>
          </p:nvGrpSpPr>
          <p:grpSpPr>
            <a:xfrm>
              <a:off x="3561805" y="1946507"/>
              <a:ext cx="4882360" cy="1330360"/>
              <a:chOff x="3561805" y="1946507"/>
              <a:chExt cx="4882360" cy="133036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561805" y="1946507"/>
                <a:ext cx="1265464" cy="133036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01040" y="2013449"/>
                <a:ext cx="2143125" cy="1076325"/>
              </a:xfrm>
              <a:prstGeom prst="rect">
                <a:avLst/>
              </a:prstGeom>
            </p:spPr>
          </p:pic>
        </p:grpSp>
        <p:sp>
          <p:nvSpPr>
            <p:cNvPr id="16" name="TextBox 15"/>
            <p:cNvSpPr txBox="1"/>
            <p:nvPr/>
          </p:nvSpPr>
          <p:spPr>
            <a:xfrm>
              <a:off x="1143793" y="1884742"/>
              <a:ext cx="230777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Part whole model</a:t>
              </a:r>
            </a:p>
            <a:p>
              <a:endParaRPr lang="en-GB" dirty="0"/>
            </a:p>
            <a:p>
              <a:r>
                <a:rPr lang="en-GB" dirty="0" smtClean="0"/>
                <a:t>Bar model</a:t>
              </a:r>
              <a:endParaRPr lang="en-GB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236617" y="3558407"/>
            <a:ext cx="4895895" cy="1286786"/>
            <a:chOff x="1236617" y="3558407"/>
            <a:chExt cx="4895895" cy="128678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89238" y="3558407"/>
              <a:ext cx="2243274" cy="1286786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236617" y="3718509"/>
              <a:ext cx="17417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Place value counters</a:t>
              </a:r>
              <a:endParaRPr lang="en-GB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200398" y="5421735"/>
            <a:ext cx="4039304" cy="834552"/>
            <a:chOff x="1200398" y="5421735"/>
            <a:chExt cx="4039304" cy="83455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14354" y="5421735"/>
              <a:ext cx="1425348" cy="834552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200398" y="5547360"/>
              <a:ext cx="19681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Base 10 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71916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1074" y="647516"/>
            <a:ext cx="1512706" cy="11654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1383" y="722811"/>
            <a:ext cx="1907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Fraction wall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1410789" y="2814610"/>
            <a:ext cx="6079409" cy="1853184"/>
            <a:chOff x="1410789" y="2814610"/>
            <a:chExt cx="6079409" cy="185318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17361" y="2814610"/>
              <a:ext cx="3472837" cy="185318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410789" y="3056709"/>
              <a:ext cx="2307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Number lines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52644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Opportunities for </a:t>
            </a:r>
            <a:r>
              <a:rPr lang="en-GB" dirty="0"/>
              <a:t>i</a:t>
            </a:r>
            <a:r>
              <a:rPr lang="en-GB" dirty="0" smtClean="0"/>
              <a:t>ndependent practise.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35" y="1905000"/>
            <a:ext cx="4328162" cy="3246122"/>
          </a:xfrm>
        </p:spPr>
      </p:pic>
      <p:sp>
        <p:nvSpPr>
          <p:cNvPr id="6" name="TextBox 5"/>
          <p:cNvSpPr txBox="1"/>
          <p:nvPr/>
        </p:nvSpPr>
        <p:spPr>
          <a:xfrm>
            <a:off x="644434" y="5660571"/>
            <a:ext cx="11077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Here, the children have opportunities to practice fluency, reasoning and problem solving.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53948" y="2131774"/>
            <a:ext cx="3723432" cy="279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27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920" y="136430"/>
            <a:ext cx="8911687" cy="1280890"/>
          </a:xfrm>
        </p:spPr>
        <p:txBody>
          <a:bodyPr/>
          <a:lstStyle/>
          <a:p>
            <a:r>
              <a:rPr lang="en-GB" dirty="0" smtClean="0"/>
              <a:t>Sentence stems and working walls.</a:t>
            </a:r>
            <a:endParaRPr lang="en-GB" dirty="0"/>
          </a:p>
        </p:txBody>
      </p:sp>
      <p:pic>
        <p:nvPicPr>
          <p:cNvPr id="1026" name="Picture 2" descr="aea97bbe-4acf-4dc0-a9ac-c4c4b20ce66e@eurprd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61817" y="1919881"/>
            <a:ext cx="5643564" cy="423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f61eb3a0-4eb6-4dea-af00-4f6aa1f094d4@eurprd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89" y="185166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05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 operations: addition, subtraction, multiplication and division.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6207" y="2302359"/>
            <a:ext cx="3903254" cy="382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1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093" y="409302"/>
            <a:ext cx="1971675" cy="18764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96387" y="5572214"/>
            <a:ext cx="10737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 encourage children to add mentally, using their knowledge of number bonds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56" y="409302"/>
            <a:ext cx="8918448" cy="5433060"/>
          </a:xfrm>
          <a:prstGeom prst="rect">
            <a:avLst/>
          </a:prstGeom>
        </p:spPr>
      </p:pic>
      <p:pic>
        <p:nvPicPr>
          <p:cNvPr id="205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274638"/>
            <a:ext cx="2095500" cy="75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57163"/>
            <a:ext cx="187642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43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366738"/>
            <a:ext cx="3172149" cy="128089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37" y="395510"/>
            <a:ext cx="1971675" cy="990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4747" y="183766"/>
            <a:ext cx="7560347" cy="42322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230" y="4416058"/>
            <a:ext cx="7267864" cy="240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48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3224401" cy="128089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" y="443722"/>
            <a:ext cx="1746749" cy="168987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7310" y="83866"/>
            <a:ext cx="5681662" cy="35521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309" y="3954489"/>
            <a:ext cx="5425784" cy="218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3224401" cy="128089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5118" y="230155"/>
            <a:ext cx="5704370" cy="36887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92" y="135909"/>
            <a:ext cx="1876425" cy="1724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2925" y="4013103"/>
            <a:ext cx="5450064" cy="271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How can I help at home?"/>
          <p:cNvSpPr txBox="1">
            <a:spLocks noGrp="1"/>
          </p:cNvSpPr>
          <p:nvPr>
            <p:ph type="title"/>
          </p:nvPr>
        </p:nvSpPr>
        <p:spPr>
          <a:xfrm>
            <a:off x="528605" y="214992"/>
            <a:ext cx="10985500" cy="7165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600" dirty="0"/>
              <a:t>How can I help at home?</a:t>
            </a:r>
          </a:p>
        </p:txBody>
      </p:sp>
      <p:sp>
        <p:nvSpPr>
          <p:cNvPr id="178" name="Regular practise of times tables…"/>
          <p:cNvSpPr txBox="1">
            <a:spLocks noGrp="1"/>
          </p:cNvSpPr>
          <p:nvPr>
            <p:ph type="body" idx="1"/>
          </p:nvPr>
        </p:nvSpPr>
        <p:spPr>
          <a:xfrm>
            <a:off x="528605" y="728234"/>
            <a:ext cx="10985500" cy="4842890"/>
          </a:xfrm>
          <a:prstGeom prst="rect">
            <a:avLst/>
          </a:prstGeom>
        </p:spPr>
        <p:txBody>
          <a:bodyPr/>
          <a:lstStyle/>
          <a:p>
            <a:r>
              <a:rPr dirty="0"/>
              <a:t>Regular </a:t>
            </a:r>
            <a:r>
              <a:rPr dirty="0" err="1"/>
              <a:t>practise</a:t>
            </a:r>
            <a:r>
              <a:rPr dirty="0"/>
              <a:t> of times </a:t>
            </a:r>
            <a:r>
              <a:rPr dirty="0" smtClean="0"/>
              <a:t>tables</a:t>
            </a:r>
            <a:r>
              <a:rPr lang="en-GB" dirty="0" smtClean="0"/>
              <a:t> (this is so important)</a:t>
            </a:r>
            <a:endParaRPr dirty="0"/>
          </a:p>
          <a:p>
            <a:r>
              <a:rPr dirty="0"/>
              <a:t>“Can you tell me a </a:t>
            </a:r>
            <a:r>
              <a:rPr dirty="0" err="1"/>
              <a:t>Maths</a:t>
            </a:r>
            <a:r>
              <a:rPr dirty="0"/>
              <a:t> word I don’t know?” </a:t>
            </a:r>
          </a:p>
          <a:p>
            <a:r>
              <a:rPr dirty="0"/>
              <a:t>“What did you learn about today in </a:t>
            </a:r>
            <a:r>
              <a:rPr dirty="0" err="1"/>
              <a:t>Maths</a:t>
            </a:r>
            <a:r>
              <a:rPr dirty="0" smtClean="0"/>
              <a:t>?”</a:t>
            </a:r>
            <a:endParaRPr dirty="0"/>
          </a:p>
          <a:p>
            <a:r>
              <a:rPr dirty="0"/>
              <a:t>Positive attitudes towards </a:t>
            </a:r>
            <a:r>
              <a:rPr dirty="0" err="1"/>
              <a:t>Maths</a:t>
            </a:r>
            <a:r>
              <a:rPr dirty="0"/>
              <a:t> - “I used to love these at school” as opposed to “I didn’t like </a:t>
            </a:r>
            <a:r>
              <a:rPr dirty="0" err="1"/>
              <a:t>Maths</a:t>
            </a:r>
            <a:r>
              <a:rPr dirty="0" smtClean="0"/>
              <a:t>!</a:t>
            </a:r>
            <a:r>
              <a:rPr lang="en-GB" dirty="0" smtClean="0"/>
              <a:t>, I was rubbish at maths</a:t>
            </a:r>
            <a:r>
              <a:rPr dirty="0" smtClean="0"/>
              <a:t>”</a:t>
            </a:r>
            <a:endParaRPr dirty="0"/>
          </a:p>
          <a:p>
            <a:r>
              <a:rPr dirty="0"/>
              <a:t>Times Tables </a:t>
            </a:r>
            <a:r>
              <a:rPr dirty="0" err="1"/>
              <a:t>Rockstars</a:t>
            </a:r>
            <a:r>
              <a:rPr dirty="0"/>
              <a:t>, songs on YouTube (times tables), </a:t>
            </a:r>
            <a:r>
              <a:rPr dirty="0" err="1"/>
              <a:t>EdShed</a:t>
            </a:r>
            <a:r>
              <a:rPr dirty="0"/>
              <a:t> (</a:t>
            </a:r>
            <a:r>
              <a:rPr dirty="0" err="1"/>
              <a:t>MathsShed</a:t>
            </a:r>
            <a:r>
              <a:rPr dirty="0"/>
              <a:t>) for further </a:t>
            </a:r>
            <a:r>
              <a:rPr dirty="0" smtClean="0"/>
              <a:t>games</a:t>
            </a:r>
            <a:r>
              <a:rPr lang="en-GB" dirty="0" smtClean="0"/>
              <a:t> &amp; timestables.co.uk (see below)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734008" y="4575980"/>
            <a:ext cx="6096000" cy="19902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hlinkClick r:id="rId2"/>
              </a:rPr>
              <a:t>https://ttrockstars.com/</a:t>
            </a:r>
            <a:endParaRPr lang="en-GB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</a:endParaRPr>
          </a:p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endParaRPr lang="en-GB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</a:endParaRPr>
          </a:p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hlinkClick r:id="rId3"/>
              </a:rPr>
              <a:t>https://www.topmarks.co.uk/</a:t>
            </a:r>
            <a:endParaRPr lang="en-GB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</a:endParaRPr>
          </a:p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endParaRPr lang="en-GB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</a:endParaRPr>
          </a:p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hlinkClick r:id="rId4"/>
              </a:rPr>
              <a:t>https://mathsframe.co.uk/</a:t>
            </a:r>
            <a:endParaRPr lang="en-GB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4330" y="4342399"/>
            <a:ext cx="5819775" cy="2457450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9470571" y="4030824"/>
            <a:ext cx="354564" cy="401217"/>
          </a:xfrm>
          <a:prstGeom prst="downArrow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14878187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4 yearly overview (WRM)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6480" y="1587253"/>
            <a:ext cx="8431802" cy="527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61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503" y="331117"/>
            <a:ext cx="3248803" cy="32488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60843" y="3579920"/>
            <a:ext cx="2295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GB" dirty="0">
                <a:solidFill>
                  <a:prstClr val="black"/>
                </a:solidFill>
                <a:latin typeface="Arial Rounded MT Bold" panose="020F0704030504030204" pitchFamily="34" charset="0"/>
              </a:rPr>
              <a:t>Who knows their 6 times table?</a:t>
            </a:r>
          </a:p>
        </p:txBody>
      </p:sp>
      <p:pic>
        <p:nvPicPr>
          <p:cNvPr id="1026" name="Picture 2" descr="6 Times Table | Six Times Table | DK Find Ou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6" r="46324"/>
          <a:stretch/>
        </p:blipFill>
        <p:spPr bwMode="auto">
          <a:xfrm>
            <a:off x="763559" y="410169"/>
            <a:ext cx="2045153" cy="454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0986" y="4958485"/>
            <a:ext cx="3143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3 minutes!</a:t>
            </a:r>
            <a:endParaRPr lang="en-GB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8641" y="2901821"/>
            <a:ext cx="588645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75" y="142875"/>
            <a:ext cx="9391650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01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70724" y="1053193"/>
            <a:ext cx="418470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GB" sz="2100" u="sng" dirty="0">
                <a:solidFill>
                  <a:prstClr val="black"/>
                </a:solidFill>
                <a:latin typeface="Arial Rounded MT Bold" panose="020F0704030504030204" pitchFamily="34" charset="0"/>
              </a:rPr>
              <a:t>Declarative Knowledge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15780" y="4216270"/>
            <a:ext cx="280749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endParaRPr lang="en-GB" sz="135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79499" y="1711002"/>
            <a:ext cx="549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GB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Q1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52489" y="1099359"/>
            <a:ext cx="804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GB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Q2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766" y="1653812"/>
            <a:ext cx="4646645" cy="30026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9499" y="4923065"/>
            <a:ext cx="5808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am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is from 12 midnight in the morning until 11.59 in the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morning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pPr defTabSz="685800"/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pm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is from 12 midday until 11.59 (afternoon &amp; evening).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7326" y="4520650"/>
            <a:ext cx="1487357" cy="14280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9566" y="1571110"/>
            <a:ext cx="1486874" cy="15934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8942" y="3101680"/>
            <a:ext cx="1500625" cy="14895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7776" y="3101680"/>
            <a:ext cx="1526244" cy="15208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5411" y="1491774"/>
            <a:ext cx="1437253" cy="15865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91953" y="1004207"/>
            <a:ext cx="25752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You need a clock each!</a:t>
            </a:r>
          </a:p>
        </p:txBody>
      </p:sp>
    </p:spTree>
    <p:extLst>
      <p:ext uri="{BB962C8B-B14F-4D97-AF65-F5344CB8AC3E}">
        <p14:creationId xmlns:p14="http://schemas.microsoft.com/office/powerpoint/2010/main" val="1241945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26942" y="1053193"/>
            <a:ext cx="81036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GB" sz="2100" u="sng" dirty="0">
                <a:solidFill>
                  <a:prstClr val="black"/>
                </a:solidFill>
                <a:latin typeface="Arial Rounded MT Bold" panose="020F0704030504030204" pitchFamily="34" charset="0"/>
              </a:rPr>
              <a:t>Procedural Knowledge- Addition with regrouping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15780" y="4216270"/>
            <a:ext cx="280749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endParaRPr lang="en-GB" sz="135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418" y="1478757"/>
            <a:ext cx="3393281" cy="45219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22580" y="1718150"/>
            <a:ext cx="215070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Please write the calculations into your books. </a:t>
            </a:r>
          </a:p>
          <a:p>
            <a:pPr defTabSz="685800"/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Set out neatly, 1 square per digit and use a ruler. </a:t>
            </a:r>
          </a:p>
        </p:txBody>
      </p:sp>
    </p:spTree>
    <p:extLst>
      <p:ext uri="{BB962C8B-B14F-4D97-AF65-F5344CB8AC3E}">
        <p14:creationId xmlns:p14="http://schemas.microsoft.com/office/powerpoint/2010/main" val="2190163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3">
            <a:extLst>
              <a:ext uri="{FF2B5EF4-FFF2-40B4-BE49-F238E27FC236}">
                <a16:creationId xmlns:a16="http://schemas.microsoft.com/office/drawing/2014/main" id="{9FA756B9-D3A2-4838-BAE4-37F02EFEBA50}"/>
              </a:ext>
            </a:extLst>
          </p:cNvPr>
          <p:cNvSpPr txBox="1">
            <a:spLocks/>
          </p:cNvSpPr>
          <p:nvPr/>
        </p:nvSpPr>
        <p:spPr bwMode="auto">
          <a:xfrm>
            <a:off x="1779208" y="3028131"/>
            <a:ext cx="8446974" cy="11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628C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628C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628C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628C"/>
                </a:solidFill>
                <a:latin typeface="Arial" charset="0"/>
              </a:defRPr>
            </a:lvl5pPr>
            <a:lvl6pPr marL="342892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628C"/>
                </a:solidFill>
                <a:latin typeface="Arial" charset="0"/>
              </a:defRPr>
            </a:lvl6pPr>
            <a:lvl7pPr marL="68578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628C"/>
                </a:solidFill>
                <a:latin typeface="Arial" charset="0"/>
              </a:defRPr>
            </a:lvl7pPr>
            <a:lvl8pPr marL="102867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628C"/>
                </a:solidFill>
                <a:latin typeface="Arial" charset="0"/>
              </a:defRPr>
            </a:lvl8pPr>
            <a:lvl9pPr marL="137156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628C"/>
                </a:solidFill>
                <a:latin typeface="Arial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u="sng" dirty="0" smtClean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  <a:t>22.11.23</a:t>
            </a:r>
            <a:endParaRPr lang="en-GB" u="sng" dirty="0">
              <a:solidFill>
                <a:prstClr val="black"/>
              </a:solidFill>
              <a:latin typeface="Comic Sans MS" panose="030F0702030302020204" pitchFamily="66" charset="0"/>
              <a:ea typeface="+mn-ea"/>
              <a:cs typeface="+mn-cs"/>
            </a:endParaRP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u="sng" dirty="0">
              <a:solidFill>
                <a:prstClr val="black"/>
              </a:solidFill>
              <a:latin typeface="Comic Sans MS" panose="030F0702030302020204" pitchFamily="66" charset="0"/>
              <a:ea typeface="+mn-ea"/>
              <a:cs typeface="+mn-cs"/>
            </a:endParaRP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u="sng" dirty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  <a:t>WALT know 7 times tables and division facts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7869" y="1110343"/>
            <a:ext cx="8014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WALT    (What are we learning today?)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164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282" y="1028993"/>
            <a:ext cx="1721644" cy="47720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03383" y="1934936"/>
            <a:ext cx="1308619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21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one</a:t>
            </a:r>
          </a:p>
          <a:p>
            <a:pPr defTabSz="685800"/>
            <a:r>
              <a:rPr lang="en-GB" sz="21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two</a:t>
            </a:r>
          </a:p>
          <a:p>
            <a:pPr defTabSz="685800"/>
            <a:r>
              <a:rPr lang="en-GB" sz="21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three</a:t>
            </a:r>
          </a:p>
          <a:p>
            <a:pPr defTabSz="685800"/>
            <a:r>
              <a:rPr lang="en-GB" sz="21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four</a:t>
            </a:r>
          </a:p>
          <a:p>
            <a:pPr defTabSz="685800"/>
            <a:r>
              <a:rPr lang="en-GB" sz="21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five</a:t>
            </a:r>
          </a:p>
          <a:p>
            <a:pPr defTabSz="685800"/>
            <a:r>
              <a:rPr lang="en-GB" sz="21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six</a:t>
            </a:r>
          </a:p>
          <a:p>
            <a:pPr defTabSz="685800"/>
            <a:r>
              <a:rPr lang="en-GB" sz="21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seven</a:t>
            </a:r>
          </a:p>
          <a:p>
            <a:pPr defTabSz="685800"/>
            <a:r>
              <a:rPr lang="en-GB" sz="21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sight</a:t>
            </a:r>
          </a:p>
          <a:p>
            <a:pPr defTabSz="685800"/>
            <a:r>
              <a:rPr lang="en-GB" sz="21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nine</a:t>
            </a:r>
          </a:p>
          <a:p>
            <a:pPr defTabSz="685800"/>
            <a:endParaRPr lang="en-GB" sz="1350" dirty="0">
              <a:solidFill>
                <a:srgbClr val="585858"/>
              </a:solidFill>
              <a:latin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43239" y="2010740"/>
            <a:ext cx="1969449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21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twenty</a:t>
            </a:r>
          </a:p>
          <a:p>
            <a:pPr defTabSz="685800"/>
            <a:r>
              <a:rPr lang="en-GB" sz="21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thirty</a:t>
            </a:r>
          </a:p>
          <a:p>
            <a:pPr defTabSz="685800"/>
            <a:r>
              <a:rPr lang="en-GB" sz="21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forty</a:t>
            </a:r>
          </a:p>
          <a:p>
            <a:pPr defTabSz="685800"/>
            <a:r>
              <a:rPr lang="en-GB" sz="21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fifty</a:t>
            </a:r>
          </a:p>
          <a:p>
            <a:pPr defTabSz="685800"/>
            <a:r>
              <a:rPr lang="en-GB" sz="21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sixty</a:t>
            </a:r>
          </a:p>
          <a:p>
            <a:pPr defTabSz="685800"/>
            <a:r>
              <a:rPr lang="en-GB" sz="21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seventy</a:t>
            </a:r>
          </a:p>
          <a:p>
            <a:pPr defTabSz="685800"/>
            <a:r>
              <a:rPr lang="en-GB" sz="21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eighty</a:t>
            </a:r>
          </a:p>
          <a:p>
            <a:pPr defTabSz="685800"/>
            <a:r>
              <a:rPr lang="en-GB" sz="21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ninety</a:t>
            </a:r>
          </a:p>
          <a:p>
            <a:pPr defTabSz="685800"/>
            <a:endParaRPr lang="en-GB" sz="2100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defTabSz="685800"/>
            <a:r>
              <a:rPr lang="en-GB" sz="27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equation</a:t>
            </a:r>
          </a:p>
          <a:p>
            <a:pPr defTabSz="685800"/>
            <a:r>
              <a:rPr lang="en-GB" sz="27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estimate</a:t>
            </a:r>
          </a:p>
        </p:txBody>
      </p:sp>
      <p:sp>
        <p:nvSpPr>
          <p:cNvPr id="5" name="AutoShape 2" descr="Number Digit Cards 0-9 (teacher made)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GB" sz="1350">
              <a:solidFill>
                <a:srgbClr val="585858"/>
              </a:solidFill>
              <a:latin typeface="Calibri" panose="020F050202020403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2686" y="2564753"/>
            <a:ext cx="2766380" cy="13831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23741" y="1117930"/>
            <a:ext cx="3429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Can you remember any of our important words? Where can you look in the classroom?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53276" y="4529137"/>
            <a:ext cx="28289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endParaRPr lang="en-GB" sz="1350" dirty="0">
              <a:solidFill>
                <a:srgbClr val="585858"/>
              </a:solidFill>
              <a:latin typeface="Calibri" panose="020F050202020403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5595" y="4529139"/>
            <a:ext cx="2508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interval</a:t>
            </a:r>
          </a:p>
          <a:p>
            <a:pPr defTabSz="685800"/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mid-point</a:t>
            </a:r>
          </a:p>
          <a:p>
            <a:pPr defTabSz="685800"/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multiples</a:t>
            </a:r>
          </a:p>
        </p:txBody>
      </p:sp>
    </p:spTree>
    <p:extLst>
      <p:ext uri="{BB962C8B-B14F-4D97-AF65-F5344CB8AC3E}">
        <p14:creationId xmlns:p14="http://schemas.microsoft.com/office/powerpoint/2010/main" val="282233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3846" y="1940545"/>
            <a:ext cx="8646531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21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equation - </a:t>
            </a:r>
            <a:r>
              <a:rPr lang="en-GB" sz="2100" dirty="0">
                <a:solidFill>
                  <a:srgbClr val="000000"/>
                </a:solidFill>
                <a:latin typeface="Comic Sans MS" panose="030F0702030302020204" pitchFamily="66" charset="0"/>
              </a:rPr>
              <a:t>An equation is a number sentence where one side equals the other </a:t>
            </a:r>
          </a:p>
          <a:p>
            <a:pPr defTabSz="685800"/>
            <a:endParaRPr lang="en-GB" sz="21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defTabSz="685800"/>
            <a:r>
              <a:rPr lang="en-GB" sz="21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interval - </a:t>
            </a:r>
            <a:r>
              <a:rPr lang="en-GB" sz="2100" dirty="0">
                <a:solidFill>
                  <a:srgbClr val="000000"/>
                </a:solidFill>
                <a:latin typeface="Comic Sans MS" panose="030F0702030302020204" pitchFamily="66" charset="0"/>
              </a:rPr>
              <a:t>an interval in mathematics is a range of numbers between two points </a:t>
            </a:r>
          </a:p>
          <a:p>
            <a:pPr defTabSz="685800"/>
            <a:endParaRPr lang="en-GB" sz="21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defTabSz="685800"/>
            <a:r>
              <a:rPr lang="en-GB" sz="21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mid-point - </a:t>
            </a:r>
            <a:r>
              <a:rPr lang="en-GB" sz="2100" dirty="0">
                <a:solidFill>
                  <a:srgbClr val="000000"/>
                </a:solidFill>
                <a:latin typeface="Comic Sans MS" panose="030F0702030302020204" pitchFamily="66" charset="0"/>
              </a:rPr>
              <a:t>the point that is located directly midway between the two points</a:t>
            </a:r>
          </a:p>
          <a:p>
            <a:pPr defTabSz="685800"/>
            <a:endParaRPr lang="en-GB" sz="21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defTabSz="685800"/>
            <a:r>
              <a:rPr lang="en-GB" sz="21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multiple – </a:t>
            </a:r>
            <a:r>
              <a:rPr lang="en-GB" sz="2100" dirty="0">
                <a:solidFill>
                  <a:srgbClr val="000000"/>
                </a:solidFill>
                <a:latin typeface="Comic Sans MS" panose="030F0702030302020204" pitchFamily="66" charset="0"/>
              </a:rPr>
              <a:t>a multiple is repeated addition of the same number from zero 2+2+2+2+2+2+2 (numbers in times tables)</a:t>
            </a:r>
          </a:p>
          <a:p>
            <a:pPr defTabSz="685800"/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85505" y="1125014"/>
            <a:ext cx="1896447" cy="738664"/>
          </a:xfrm>
          <a:prstGeom prst="rect">
            <a:avLst/>
          </a:prstGeom>
          <a:solidFill>
            <a:srgbClr val="F5FE82"/>
          </a:solidFill>
          <a:ln w="444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2100" b="1" dirty="0">
                <a:solidFill>
                  <a:srgbClr val="00B050"/>
                </a:solidFill>
                <a:latin typeface="Comic Sans MS" panose="030F0702030302020204" pitchFamily="66" charset="0"/>
              </a:rPr>
              <a:t>I Say, </a:t>
            </a:r>
          </a:p>
          <a:p>
            <a:pPr algn="ctr" defTabSz="685800"/>
            <a:r>
              <a:rPr lang="en-GB" sz="2100" b="1" dirty="0">
                <a:solidFill>
                  <a:srgbClr val="00B050"/>
                </a:solidFill>
                <a:latin typeface="Comic Sans MS" panose="030F0702030302020204" pitchFamily="66" charset="0"/>
              </a:rPr>
              <a:t>You Say</a:t>
            </a:r>
          </a:p>
        </p:txBody>
      </p:sp>
    </p:spTree>
    <p:extLst>
      <p:ext uri="{BB962C8B-B14F-4D97-AF65-F5344CB8AC3E}">
        <p14:creationId xmlns:p14="http://schemas.microsoft.com/office/powerpoint/2010/main" val="161558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6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1_Custom Design">
  <a:themeElements>
    <a:clrScheme name="Custom 8">
      <a:dk1>
        <a:srgbClr val="585858"/>
      </a:dk1>
      <a:lt1>
        <a:srgbClr val="FFFFFF"/>
      </a:lt1>
      <a:dk2>
        <a:srgbClr val="585858"/>
      </a:dk2>
      <a:lt2>
        <a:srgbClr val="5F5F5F"/>
      </a:lt2>
      <a:accent1>
        <a:srgbClr val="585858"/>
      </a:accent1>
      <a:accent2>
        <a:srgbClr val="C8E2E8"/>
      </a:accent2>
      <a:accent3>
        <a:srgbClr val="FFFFFF"/>
      </a:accent3>
      <a:accent4>
        <a:srgbClr val="000000"/>
      </a:accent4>
      <a:accent5>
        <a:srgbClr val="C1F0EB"/>
      </a:accent5>
      <a:accent6>
        <a:srgbClr val="B5CDD2"/>
      </a:accent6>
      <a:hlink>
        <a:srgbClr val="00628C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0_BasicColor">
  <a:themeElements>
    <a:clrScheme name="30_BasicColor">
      <a:dk1>
        <a:srgbClr val="5E5E5E"/>
      </a:dk1>
      <a:lt1>
        <a:srgbClr val="003462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49081C8079E24DAB32667F77222209" ma:contentTypeVersion="15" ma:contentTypeDescription="Create a new document." ma:contentTypeScope="" ma:versionID="fb1b8c09a2b098e3193fd63d2e2a247e">
  <xsd:schema xmlns:xsd="http://www.w3.org/2001/XMLSchema" xmlns:xs="http://www.w3.org/2001/XMLSchema" xmlns:p="http://schemas.microsoft.com/office/2006/metadata/properties" xmlns:ns2="05292300-17c7-40a4-bfde-f1081aba367f" xmlns:ns3="590ada86-4eb9-49ca-8a95-108cc3ed69bf" targetNamespace="http://schemas.microsoft.com/office/2006/metadata/properties" ma:root="true" ma:fieldsID="2e888ded0dc5dd6bc4767be11e58289b" ns2:_="" ns3:_="">
    <xsd:import namespace="05292300-17c7-40a4-bfde-f1081aba367f"/>
    <xsd:import namespace="590ada86-4eb9-49ca-8a95-108cc3ed69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292300-17c7-40a4-bfde-f1081aba36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93c91b65-e4df-4ac8-9afb-0d9e104a4c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0ada86-4eb9-49ca-8a95-108cc3ed69bf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c8ff6c7a-7e0b-4ec7-a6a0-be92cc3642b0}" ma:internalName="TaxCatchAll" ma:showField="CatchAllData" ma:web="590ada86-4eb9-49ca-8a95-108cc3ed69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292300-17c7-40a4-bfde-f1081aba367f">
      <Terms xmlns="http://schemas.microsoft.com/office/infopath/2007/PartnerControls"/>
    </lcf76f155ced4ddcb4097134ff3c332f>
    <TaxCatchAll xmlns="590ada86-4eb9-49ca-8a95-108cc3ed69bf" xsi:nil="true"/>
  </documentManagement>
</p:properties>
</file>

<file path=customXml/itemProps1.xml><?xml version="1.0" encoding="utf-8"?>
<ds:datastoreItem xmlns:ds="http://schemas.openxmlformats.org/officeDocument/2006/customXml" ds:itemID="{C26C9482-3FCB-4F95-9D98-D3495FFEEBF3}"/>
</file>

<file path=customXml/itemProps2.xml><?xml version="1.0" encoding="utf-8"?>
<ds:datastoreItem xmlns:ds="http://schemas.openxmlformats.org/officeDocument/2006/customXml" ds:itemID="{16379737-AD0D-4473-B4EE-17FB688CA15A}"/>
</file>

<file path=customXml/itemProps3.xml><?xml version="1.0" encoding="utf-8"?>
<ds:datastoreItem xmlns:ds="http://schemas.openxmlformats.org/officeDocument/2006/customXml" ds:itemID="{9BCD19F8-6666-43B8-B635-69847228C22E}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468</TotalTime>
  <Words>445</Words>
  <Application>Microsoft Office PowerPoint</Application>
  <PresentationFormat>Widescreen</PresentationFormat>
  <Paragraphs>79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Arial</vt:lpstr>
      <vt:lpstr>Arial Rounded MT Bold</vt:lpstr>
      <vt:lpstr>Calibri</vt:lpstr>
      <vt:lpstr>Calibri Light</vt:lpstr>
      <vt:lpstr>Century Gothic</vt:lpstr>
      <vt:lpstr>Comic Sans MS</vt:lpstr>
      <vt:lpstr>Helvetica Neue</vt:lpstr>
      <vt:lpstr>Helvetica Neue Medium</vt:lpstr>
      <vt:lpstr>Myriad Pro</vt:lpstr>
      <vt:lpstr>Wingdings 3</vt:lpstr>
      <vt:lpstr>Wisp</vt:lpstr>
      <vt:lpstr>1_Custom Design</vt:lpstr>
      <vt:lpstr>2_Get ready questions</vt:lpstr>
      <vt:lpstr>30_BasicColor</vt:lpstr>
      <vt:lpstr>Class 4 maths curriculum  NCETM booklets  What a lesson looks like.  Sentence stems and working wall  4 operations – how they are taught and the end point of each year group  How can I help at home? And useful links    </vt:lpstr>
      <vt:lpstr>Year 4 yearly overview (WRM)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Teaching of the maths concepts using the school agreed representations and models.</vt:lpstr>
      <vt:lpstr>PowerPoint Presentation</vt:lpstr>
      <vt:lpstr>Opportunities for independent practise.</vt:lpstr>
      <vt:lpstr>Sentence stems and working walls.</vt:lpstr>
      <vt:lpstr>4 operations: addition, subtraction, multiplication and division.</vt:lpstr>
      <vt:lpstr>PowerPoint Presentation</vt:lpstr>
      <vt:lpstr>PowerPoint Presentation</vt:lpstr>
      <vt:lpstr>PowerPoint Presentation</vt:lpstr>
      <vt:lpstr>PowerPoint Presentation</vt:lpstr>
      <vt:lpstr>How can I help at home?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Vicky 2. Sanderson</dc:creator>
  <cp:lastModifiedBy>Helen Medlin</cp:lastModifiedBy>
  <cp:revision>34</cp:revision>
  <cp:lastPrinted>2023-11-22T17:06:38Z</cp:lastPrinted>
  <dcterms:created xsi:type="dcterms:W3CDTF">2022-09-22T15:51:53Z</dcterms:created>
  <dcterms:modified xsi:type="dcterms:W3CDTF">2023-11-22T19:34:33Z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0x0101004549081C8079E24DAB32667F77222209</vt:lpwstr>
  </property>
  <property fmtid="{D5CDD505-2E9C-101B-9397-08002B2CF9AE}" pid="3" name="Order">
    <vt:r8>3015300</vt:r8>
  </property>
</Properties>
</file>