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  <p:sldMasterId id="2147483672" r:id="rId3"/>
  </p:sldMasterIdLst>
  <p:notesMasterIdLst>
    <p:notesMasterId r:id="rId23"/>
  </p:notesMasterIdLst>
  <p:sldIdLst>
    <p:sldId id="256" r:id="rId4"/>
    <p:sldId id="269" r:id="rId5"/>
    <p:sldId id="270" r:id="rId6"/>
    <p:sldId id="263" r:id="rId7"/>
    <p:sldId id="264" r:id="rId8"/>
    <p:sldId id="265" r:id="rId9"/>
    <p:sldId id="266" r:id="rId10"/>
    <p:sldId id="267" r:id="rId11"/>
    <p:sldId id="268" r:id="rId12"/>
    <p:sldId id="257" r:id="rId13"/>
    <p:sldId id="258" r:id="rId14"/>
    <p:sldId id="259" r:id="rId15"/>
    <p:sldId id="260" r:id="rId16"/>
    <p:sldId id="261" r:id="rId17"/>
    <p:sldId id="262" r:id="rId18"/>
    <p:sldId id="271" r:id="rId19"/>
    <p:sldId id="273" r:id="rId20"/>
    <p:sldId id="272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9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0F4F4-998F-48EA-B4C9-D1C444D141E6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5B18B-5E17-4BB5-BB9A-3B7E3CCD09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381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400425" cy="2549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00F5C-91D6-4213-B130-E9EA953F5C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367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87F3B16-21C0-4F4C-A604-A71D44B1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"/>
            <a:ext cx="12228689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0D527-99F6-4C25-B867-E6C473316230}"/>
              </a:ext>
            </a:extLst>
          </p:cNvPr>
          <p:cNvSpPr txBox="1"/>
          <p:nvPr userDrawn="1"/>
        </p:nvSpPr>
        <p:spPr>
          <a:xfrm>
            <a:off x="609593" y="473825"/>
            <a:ext cx="5557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900" b="1" dirty="0">
                <a:solidFill>
                  <a:srgbClr val="FBF5D4"/>
                </a:solidFill>
              </a:rPr>
              <a:t>DfE Primary National Curriculum Guidance 2020                                   </a:t>
            </a:r>
          </a:p>
          <a:p>
            <a:pPr>
              <a:buNone/>
            </a:pPr>
            <a:r>
              <a:rPr lang="en-GB" sz="900" b="0" dirty="0">
                <a:solidFill>
                  <a:srgbClr val="FBF5D4"/>
                </a:solidFill>
              </a:rPr>
              <a:t>Supporting Materials for the Ready-to-Progress Criteria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594" y="2538422"/>
            <a:ext cx="5486407" cy="3017426"/>
          </a:xfrm>
        </p:spPr>
        <p:txBody>
          <a:bodyPr/>
          <a:lstStyle>
            <a:lvl1pPr marL="0" indent="0">
              <a:defRPr sz="3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959467-41A6-455E-929A-E40D1059C3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EA04C3-E93E-45FB-8B42-78A38976AF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503091" y="6248400"/>
            <a:ext cx="8544983" cy="4572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B5174B-DF74-462C-8BBD-BCEA0088BA35}"/>
              </a:ext>
            </a:extLst>
          </p:cNvPr>
          <p:cNvSpPr txBox="1"/>
          <p:nvPr userDrawn="1"/>
        </p:nvSpPr>
        <p:spPr>
          <a:xfrm>
            <a:off x="609593" y="2031180"/>
            <a:ext cx="370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b="1" noProof="0" dirty="0">
                <a:solidFill>
                  <a:schemeClr val="bg1"/>
                </a:solidFill>
              </a:rPr>
              <a:t>Ready-to-Progress Criterion</a:t>
            </a:r>
            <a:endParaRPr lang="en-GB" sz="1800" b="1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AA9D4F-8E41-47F9-A6BB-0AF636DA0770}"/>
              </a:ext>
            </a:extLst>
          </p:cNvPr>
          <p:cNvCxnSpPr>
            <a:cxnSpLocks/>
          </p:cNvCxnSpPr>
          <p:nvPr userDrawn="1"/>
        </p:nvCxnSpPr>
        <p:spPr bwMode="auto">
          <a:xfrm rot="5400000">
            <a:off x="1285151" y="436965"/>
            <a:ext cx="0" cy="1170432"/>
          </a:xfrm>
          <a:prstGeom prst="line">
            <a:avLst/>
          </a:prstGeom>
          <a:ln w="25400">
            <a:solidFill>
              <a:srgbClr val="FBF5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2980B-E628-4A74-AB9C-C311E196B2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65767" y="2064359"/>
            <a:ext cx="2239760" cy="457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4pPr marL="771506" indent="0">
              <a:buNone/>
              <a:defRPr/>
            </a:lvl4pPr>
            <a:lvl5pPr marL="1028675" indent="0" algn="l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[e.g. 4NPV-1]</a:t>
            </a:r>
          </a:p>
        </p:txBody>
      </p:sp>
    </p:spTree>
    <p:extLst>
      <p:ext uri="{BB962C8B-B14F-4D97-AF65-F5344CB8AC3E}">
        <p14:creationId xmlns:p14="http://schemas.microsoft.com/office/powerpoint/2010/main" val="3925991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87F3B16-21C0-4F4C-A604-A71D44B1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8773"/>
            <a:ext cx="12228689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A0D527-99F6-4C25-B867-E6C473316230}"/>
              </a:ext>
            </a:extLst>
          </p:cNvPr>
          <p:cNvSpPr txBox="1"/>
          <p:nvPr userDrawn="1"/>
        </p:nvSpPr>
        <p:spPr>
          <a:xfrm>
            <a:off x="609593" y="473825"/>
            <a:ext cx="55573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900" b="1" dirty="0">
                <a:solidFill>
                  <a:srgbClr val="FBF5D4"/>
                </a:solidFill>
              </a:rPr>
              <a:t>Ready-to-Progress Criterion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959467-41A6-455E-929A-E40D1059C3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EA04C3-E93E-45FB-8B42-78A38976AF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503091" y="6248400"/>
            <a:ext cx="8544983" cy="4572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B5174B-DF74-462C-8BBD-BCEA0088BA35}"/>
              </a:ext>
            </a:extLst>
          </p:cNvPr>
          <p:cNvSpPr txBox="1"/>
          <p:nvPr userDrawn="1"/>
        </p:nvSpPr>
        <p:spPr>
          <a:xfrm>
            <a:off x="609592" y="2076900"/>
            <a:ext cx="622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b="1" noProof="0" dirty="0">
                <a:solidFill>
                  <a:schemeClr val="bg1"/>
                </a:solidFill>
              </a:rPr>
              <a:t>Materials and activities to support practice and consolidation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DDF2D1-C1F7-4071-9225-898475DF06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2" y="670119"/>
            <a:ext cx="6220976" cy="301224"/>
          </a:xfrm>
        </p:spPr>
        <p:txBody>
          <a:bodyPr/>
          <a:lstStyle>
            <a:lvl1pPr>
              <a:defRPr sz="900">
                <a:solidFill>
                  <a:srgbClr val="FBF5D4"/>
                </a:solidFill>
              </a:defRPr>
            </a:lvl1pPr>
          </a:lstStyle>
          <a:p>
            <a:pPr lvl="0"/>
            <a:r>
              <a:rPr lang="en-US" dirty="0"/>
              <a:t>[Insert content title here]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272041-2929-4B14-96A3-5B40E60B69AF}"/>
              </a:ext>
            </a:extLst>
          </p:cNvPr>
          <p:cNvCxnSpPr>
            <a:cxnSpLocks/>
          </p:cNvCxnSpPr>
          <p:nvPr userDrawn="1"/>
        </p:nvCxnSpPr>
        <p:spPr bwMode="auto">
          <a:xfrm rot="5400000">
            <a:off x="1285151" y="436965"/>
            <a:ext cx="0" cy="1170432"/>
          </a:xfrm>
          <a:prstGeom prst="line">
            <a:avLst/>
          </a:prstGeom>
          <a:ln w="25400">
            <a:solidFill>
              <a:srgbClr val="FBF5D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DC50AC4-FE1A-4E81-A2C9-D36E400A1E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9680" y="480873"/>
            <a:ext cx="1191720" cy="301224"/>
          </a:xfrm>
        </p:spPr>
        <p:txBody>
          <a:bodyPr>
            <a:noAutofit/>
          </a:bodyPr>
          <a:lstStyle>
            <a:lvl1pPr>
              <a:defRPr lang="en-GB" sz="900" b="1" dirty="0">
                <a:solidFill>
                  <a:srgbClr val="FBF5D4"/>
                </a:solidFill>
              </a:defRPr>
            </a:lvl1pPr>
          </a:lstStyle>
          <a:p>
            <a:pPr lvl="0"/>
            <a:r>
              <a:rPr lang="en-US" dirty="0"/>
              <a:t>[e.g. 4NPV-1]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424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511F86-0498-45AC-91EB-811F623B6D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035" y="430660"/>
            <a:ext cx="10972800" cy="98211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025">
                <a:solidFill>
                  <a:srgbClr val="58585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56792"/>
            <a:ext cx="10972800" cy="3888432"/>
          </a:xfrm>
        </p:spPr>
        <p:txBody>
          <a:bodyPr/>
          <a:lstStyle>
            <a:lvl1pPr>
              <a:defRPr>
                <a:solidFill>
                  <a:srgbClr val="585858"/>
                </a:solidFill>
              </a:defRPr>
            </a:lvl1pPr>
            <a:lvl2pPr marL="417899" indent="-160731">
              <a:buClr>
                <a:srgbClr val="000000"/>
              </a:buClr>
              <a:buFont typeface="Arial" panose="020B0604020202020204" pitchFamily="34" charset="0"/>
              <a:buChar char="•"/>
              <a:defRPr>
                <a:solidFill>
                  <a:srgbClr val="585858"/>
                </a:solidFill>
              </a:defRPr>
            </a:lvl2pPr>
            <a:lvl3pPr marL="642921" indent="-128585">
              <a:buClr>
                <a:srgbClr val="000000"/>
              </a:buClr>
              <a:buFont typeface="Arial" panose="020B0604020202020204" pitchFamily="34" charset="0"/>
              <a:buChar char="•"/>
              <a:defRPr>
                <a:solidFill>
                  <a:srgbClr val="585858"/>
                </a:solidFill>
              </a:defRPr>
            </a:lvl3pPr>
            <a:lvl4pPr marL="900090" indent="-128585">
              <a:buClr>
                <a:srgbClr val="000000"/>
              </a:buClr>
              <a:buFont typeface="Arial" panose="020B0604020202020204" pitchFamily="34" charset="0"/>
              <a:buChar char="•"/>
              <a:defRPr>
                <a:solidFill>
                  <a:srgbClr val="585858"/>
                </a:solidFill>
              </a:defRPr>
            </a:lvl4pPr>
            <a:lvl5pPr marL="1157259" indent="-128585">
              <a:buClr>
                <a:srgbClr val="000000"/>
              </a:buClr>
              <a:buFont typeface="Arial" panose="020B0604020202020204" pitchFamily="34" charset="0"/>
              <a:buChar char="•"/>
              <a:defRPr>
                <a:solidFill>
                  <a:srgbClr val="58585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4B3B01-5D20-46B9-B2C9-7FD7F2BEA9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1515C61-0F49-4F5A-803B-A05DF82E1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229D3AA-4483-4C24-8D12-A457557489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3256F-83C8-4422-BB4B-79DB90083B87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64549A-AAF5-4D96-B13B-95315D2FA8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729FEB22-335A-41BD-B17B-784C9EEF9A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785812D-06FB-4137-82DA-4C8636188B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35DD14D-38EC-424C-AF0C-03BA91A64C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A271E-C960-4C09-B05F-FB20100B09A9}" type="slidenum">
              <a:rPr lang="en-GB" altLang="en-US"/>
              <a:pPr/>
              <a:t>‹#›</a:t>
            </a:fld>
            <a:endParaRPr lang="en-GB" alt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D91F02-38ED-4B06-B867-E4F68C54E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035" y="430660"/>
            <a:ext cx="10972800" cy="982117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58585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87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177A9D-1362-4B64-BB76-7E5E3FF9A06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360000"/>
            <a:ext cx="12192000" cy="594000"/>
          </a:xfrm>
          <a:prstGeom prst="rect">
            <a:avLst/>
          </a:prstGeom>
          <a:solidFill>
            <a:srgbClr val="347574"/>
          </a:solidFill>
          <a:ln>
            <a:noFill/>
          </a:ln>
        </p:spPr>
        <p:txBody>
          <a:bodyPr vert="horz" wrap="square" lIns="135000" tIns="34290" rIns="135000" bIns="3429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marL="0" indent="0" algn="ctr" eaLnBrk="0" hangingPunct="0">
              <a:buClr>
                <a:schemeClr val="tx2"/>
              </a:buClr>
              <a:defRPr sz="2400">
                <a:solidFill>
                  <a:srgbClr val="585858"/>
                </a:solidFill>
                <a:latin typeface="+mj-lt"/>
                <a:ea typeface="Myriad Pro" charset="0"/>
                <a:cs typeface="Myriad Pro" charset="0"/>
              </a:defRPr>
            </a:lvl1pPr>
            <a:lvl2pPr marL="557199" indent="-214308" eaLnBrk="0" hangingPunct="0">
              <a:defRPr sz="2100">
                <a:solidFill>
                  <a:srgbClr val="585858"/>
                </a:solidFill>
                <a:latin typeface="+mn-lt"/>
              </a:defRPr>
            </a:lvl2pPr>
            <a:lvl3pPr marL="857228" indent="-171446" eaLnBrk="0" hangingPunct="0">
              <a:buChar char="–"/>
              <a:defRPr sz="1800">
                <a:solidFill>
                  <a:srgbClr val="585858"/>
                </a:solidFill>
                <a:latin typeface="+mn-lt"/>
              </a:defRPr>
            </a:lvl3pPr>
            <a:lvl4pPr marL="1200120" indent="-171446" eaLnBrk="0" hangingPunct="0">
              <a:buClr>
                <a:schemeClr val="accent2"/>
              </a:buClr>
              <a:defRPr sz="1425">
                <a:latin typeface="+mn-lt"/>
              </a:defRPr>
            </a:lvl4pPr>
            <a:lvl5pPr marL="1543012" indent="-171446" eaLnBrk="0" hangingPunct="0">
              <a:buClr>
                <a:schemeClr val="tx2"/>
              </a:buClr>
              <a:defRPr sz="1425">
                <a:latin typeface="+mn-lt"/>
              </a:defRPr>
            </a:lvl5pPr>
            <a:lvl6pPr marL="1885903" indent="-171446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●"/>
              <a:defRPr sz="1425">
                <a:latin typeface="+mn-lt"/>
              </a:defRPr>
            </a:lvl6pPr>
            <a:lvl7pPr marL="2228795" indent="-171446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●"/>
              <a:defRPr sz="1425">
                <a:latin typeface="+mn-lt"/>
              </a:defRPr>
            </a:lvl7pPr>
            <a:lvl8pPr marL="2571686" indent="-171446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●"/>
              <a:defRPr sz="1425">
                <a:latin typeface="+mn-lt"/>
              </a:defRPr>
            </a:lvl8pPr>
            <a:lvl9pPr marL="2914577" indent="-171446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●"/>
              <a:defRPr sz="1425">
                <a:latin typeface="+mn-lt"/>
              </a:defRPr>
            </a:lvl9pPr>
          </a:lstStyle>
          <a:p>
            <a:pPr>
              <a:buNone/>
            </a:pPr>
            <a:endParaRPr lang="en-GB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B3B952-8705-4EAE-94B9-4C0C32F57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08" y="464400"/>
            <a:ext cx="11262632" cy="426170"/>
          </a:xfrm>
          <a:prstGeom prst="rect">
            <a:avLst/>
          </a:prstGeom>
        </p:spPr>
        <p:txBody>
          <a:bodyPr/>
          <a:lstStyle>
            <a:lvl1pPr algn="l">
              <a:defRPr sz="15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226FBF21-7918-4116-9D2A-4FFEF62A7A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401" y="5842800"/>
            <a:ext cx="649771" cy="59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643C2-77DC-49BD-8737-F5C5488BCCF7}"/>
              </a:ext>
            </a:extLst>
          </p:cNvPr>
          <p:cNvSpPr txBox="1"/>
          <p:nvPr userDrawn="1"/>
        </p:nvSpPr>
        <p:spPr>
          <a:xfrm>
            <a:off x="522000" y="6237314"/>
            <a:ext cx="110950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750" b="1" dirty="0">
                <a:solidFill>
                  <a:srgbClr val="585858"/>
                </a:solidFill>
              </a:rPr>
              <a:t>ncetm.org.uk</a:t>
            </a:r>
          </a:p>
        </p:txBody>
      </p:sp>
    </p:spTree>
    <p:extLst>
      <p:ext uri="{BB962C8B-B14F-4D97-AF65-F5344CB8AC3E}">
        <p14:creationId xmlns:p14="http://schemas.microsoft.com/office/powerpoint/2010/main" val="10400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094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99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359243-BC76-47BD-8772-C08CAEE51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37" y="301625"/>
            <a:ext cx="10744363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1ECB2-930A-4226-90F7-B3EB6759D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437" y="1556795"/>
            <a:ext cx="10744363" cy="4497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2B39C-1C43-48B4-A6E3-24BFE8E1A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2EAE8-1007-48BC-A80E-FDEE657EA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7EEF3-42C6-4F03-A302-69EF6E72B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901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rgbClr val="58585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800" kern="1200">
          <a:solidFill>
            <a:srgbClr val="5858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5858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5858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5858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58585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37527" y="219974"/>
            <a:ext cx="4464965" cy="434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b="1" dirty="0">
                <a:effectLst/>
                <a:latin typeface="Bariol Bold" panose="02000506040000020003" pitchFamily="2" charset="0"/>
              </a:rPr>
              <a:t>Year 1</a:t>
            </a:r>
            <a:r>
              <a:rPr lang="en-GB" b="1" dirty="0">
                <a:solidFill>
                  <a:srgbClr val="1C3A63"/>
                </a:solidFill>
                <a:effectLst/>
                <a:latin typeface="Bariol Bold" panose="02000506040000020003" pitchFamily="2" charset="0"/>
              </a:rPr>
              <a:t> | </a:t>
            </a:r>
            <a:r>
              <a:rPr lang="en-GB" b="1" dirty="0">
                <a:effectLst/>
                <a:latin typeface="Bariol Bold" panose="02000506040000020003" pitchFamily="2" charset="0"/>
              </a:rPr>
              <a:t>Week 1</a:t>
            </a:r>
            <a:r>
              <a:rPr lang="en-GB" b="1" dirty="0">
                <a:solidFill>
                  <a:srgbClr val="1C3A63"/>
                </a:solidFill>
                <a:effectLst/>
                <a:latin typeface="Bariol Bold" panose="02000506040000020003" pitchFamily="2" charset="0"/>
              </a:rPr>
              <a:t> | </a:t>
            </a:r>
            <a:r>
              <a:rPr lang="en-GB" b="1" dirty="0">
                <a:effectLst/>
                <a:latin typeface="Bariol Bold" panose="02000506040000020003" pitchFamily="2" charset="0"/>
              </a:rPr>
              <a:t>Day 1</a:t>
            </a:r>
            <a:endParaRPr lang="en-GB" dirty="0">
              <a:effectLst/>
              <a:latin typeface="Bariol Regular" panose="02000506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90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r" defTabSz="844083" rtl="0" eaLnBrk="1" latinLnBrk="0" hangingPunct="1">
        <a:lnSpc>
          <a:spcPct val="90000"/>
        </a:lnSpc>
        <a:spcBef>
          <a:spcPct val="0"/>
        </a:spcBef>
        <a:buNone/>
        <a:defRPr lang="en-GB" sz="2215" b="1" i="0" kern="1200" baseline="0" smtClean="0">
          <a:solidFill>
            <a:schemeClr val="bg1"/>
          </a:solidFill>
          <a:effectLst/>
          <a:latin typeface="Bariol Bold" panose="02000506040000020003" pitchFamily="2" charset="0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marks.co.uk/" TargetMode="External"/><Relationship Id="rId2" Type="http://schemas.openxmlformats.org/officeDocument/2006/relationships/hyperlink" Target="https://ttrockstar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thsframe.co.uk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016" y="1234440"/>
            <a:ext cx="8915399" cy="4343400"/>
          </a:xfrm>
        </p:spPr>
        <p:txBody>
          <a:bodyPr>
            <a:no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NCETM booklets</a:t>
            </a:r>
            <a:br>
              <a:rPr lang="en-GB" sz="1600" dirty="0" smtClean="0">
                <a:solidFill>
                  <a:srgbClr val="002060"/>
                </a:solidFill>
              </a:rPr>
            </a:br>
            <a:r>
              <a:rPr lang="en-GB" sz="1600" dirty="0">
                <a:solidFill>
                  <a:srgbClr val="002060"/>
                </a:solidFill>
              </a:rPr>
              <a:t/>
            </a:r>
            <a:br>
              <a:rPr lang="en-GB" sz="1600" dirty="0">
                <a:solidFill>
                  <a:srgbClr val="002060"/>
                </a:solidFill>
              </a:rPr>
            </a:br>
            <a:r>
              <a:rPr lang="en-GB" sz="1600" dirty="0" smtClean="0">
                <a:solidFill>
                  <a:srgbClr val="002060"/>
                </a:solidFill>
              </a:rPr>
              <a:t>What a lesson looks like.</a:t>
            </a:r>
            <a:br>
              <a:rPr lang="en-GB" sz="1600" dirty="0" smtClean="0">
                <a:solidFill>
                  <a:srgbClr val="002060"/>
                </a:solidFill>
              </a:rPr>
            </a:br>
            <a:r>
              <a:rPr lang="en-GB" sz="1600" dirty="0">
                <a:solidFill>
                  <a:srgbClr val="002060"/>
                </a:solidFill>
              </a:rPr>
              <a:t/>
            </a:r>
            <a:br>
              <a:rPr lang="en-GB" sz="1600" dirty="0">
                <a:solidFill>
                  <a:srgbClr val="002060"/>
                </a:solidFill>
              </a:rPr>
            </a:br>
            <a:r>
              <a:rPr lang="en-GB" sz="1600" dirty="0" smtClean="0">
                <a:solidFill>
                  <a:srgbClr val="002060"/>
                </a:solidFill>
              </a:rPr>
              <a:t>Sentence stems and working wall</a:t>
            </a:r>
            <a:br>
              <a:rPr lang="en-GB" sz="1600" dirty="0" smtClean="0">
                <a:solidFill>
                  <a:srgbClr val="002060"/>
                </a:solidFill>
              </a:rPr>
            </a:br>
            <a:r>
              <a:rPr lang="en-GB" sz="1600" dirty="0">
                <a:solidFill>
                  <a:srgbClr val="002060"/>
                </a:solidFill>
              </a:rPr>
              <a:t/>
            </a:r>
            <a:br>
              <a:rPr lang="en-GB" sz="1600" dirty="0">
                <a:solidFill>
                  <a:srgbClr val="002060"/>
                </a:solidFill>
              </a:rPr>
            </a:br>
            <a:r>
              <a:rPr lang="en-GB" sz="1600" dirty="0" smtClean="0">
                <a:solidFill>
                  <a:srgbClr val="002060"/>
                </a:solidFill>
              </a:rPr>
              <a:t>4 operations – how they are taught and the end point of each year group</a:t>
            </a:r>
            <a:r>
              <a:rPr lang="en-GB" sz="1600" dirty="0">
                <a:solidFill>
                  <a:srgbClr val="002060"/>
                </a:solidFill>
              </a:rPr>
              <a:t/>
            </a:r>
            <a:br>
              <a:rPr lang="en-GB" sz="1600" dirty="0">
                <a:solidFill>
                  <a:srgbClr val="002060"/>
                </a:solidFill>
              </a:rPr>
            </a:br>
            <a:r>
              <a:rPr lang="en-GB" sz="1600" dirty="0" smtClean="0">
                <a:solidFill>
                  <a:srgbClr val="002060"/>
                </a:solidFill>
              </a:rPr>
              <a:t/>
            </a:r>
            <a:br>
              <a:rPr lang="en-GB" sz="1600" dirty="0" smtClean="0">
                <a:solidFill>
                  <a:srgbClr val="002060"/>
                </a:solidFill>
              </a:rPr>
            </a:br>
            <a:r>
              <a:rPr lang="en-GB" sz="1600" dirty="0">
                <a:solidFill>
                  <a:srgbClr val="002060"/>
                </a:solidFill>
              </a:rPr>
              <a:t/>
            </a:r>
            <a:br>
              <a:rPr lang="en-GB" sz="1600" dirty="0">
                <a:solidFill>
                  <a:srgbClr val="002060"/>
                </a:solidFill>
              </a:rPr>
            </a:br>
            <a:r>
              <a:rPr lang="en-GB" sz="1600" dirty="0">
                <a:solidFill>
                  <a:srgbClr val="002060"/>
                </a:solidFill>
              </a:rPr>
              <a:t/>
            </a:r>
            <a:br>
              <a:rPr lang="en-GB" sz="1600" dirty="0">
                <a:solidFill>
                  <a:srgbClr val="002060"/>
                </a:solidFill>
              </a:rPr>
            </a:b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9870" y="785611"/>
            <a:ext cx="6465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Maths</a:t>
            </a:r>
            <a:r>
              <a:rPr lang="en-GB" sz="3200" dirty="0" smtClean="0"/>
              <a:t> </a:t>
            </a:r>
            <a:r>
              <a:rPr lang="en-GB" sz="3200" dirty="0" smtClean="0"/>
              <a:t>in Year 3 and 4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0981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331" y="624110"/>
            <a:ext cx="10050281" cy="150949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Teaching of the maths concepts using the school agreed representations and models.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812" y="1740829"/>
            <a:ext cx="8915400" cy="1741716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1143793" y="1884742"/>
            <a:ext cx="7300372" cy="1392125"/>
            <a:chOff x="1143793" y="1884742"/>
            <a:chExt cx="7300372" cy="1392125"/>
          </a:xfrm>
        </p:grpSpPr>
        <p:grpSp>
          <p:nvGrpSpPr>
            <p:cNvPr id="15" name="Group 14"/>
            <p:cNvGrpSpPr/>
            <p:nvPr/>
          </p:nvGrpSpPr>
          <p:grpSpPr>
            <a:xfrm>
              <a:off x="3561805" y="1946507"/>
              <a:ext cx="4882360" cy="1330360"/>
              <a:chOff x="3561805" y="1946507"/>
              <a:chExt cx="4882360" cy="133036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61805" y="1946507"/>
                <a:ext cx="1265464" cy="133036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01040" y="2013449"/>
                <a:ext cx="2143125" cy="1076325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1143793" y="1884742"/>
              <a:ext cx="23077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Part whole model</a:t>
              </a:r>
            </a:p>
            <a:p>
              <a:endParaRPr lang="en-GB" dirty="0"/>
            </a:p>
            <a:p>
              <a:r>
                <a:rPr lang="en-GB" dirty="0" smtClean="0"/>
                <a:t>Bar model</a:t>
              </a:r>
              <a:endParaRPr lang="en-GB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36617" y="3558407"/>
            <a:ext cx="4895895" cy="1286786"/>
            <a:chOff x="1236617" y="3558407"/>
            <a:chExt cx="4895895" cy="12867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9238" y="3558407"/>
              <a:ext cx="2243274" cy="12867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36617" y="3718509"/>
              <a:ext cx="17417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Place value counters</a:t>
              </a:r>
              <a:endParaRPr lang="en-GB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00398" y="5421735"/>
            <a:ext cx="4039304" cy="834552"/>
            <a:chOff x="1200398" y="5421735"/>
            <a:chExt cx="4039304" cy="8345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4354" y="5421735"/>
              <a:ext cx="1425348" cy="83455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200398" y="5547360"/>
              <a:ext cx="1968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Base 10 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71916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1074" y="647516"/>
            <a:ext cx="1512706" cy="1165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1383" y="722811"/>
            <a:ext cx="190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Fraction wall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1410789" y="2814610"/>
            <a:ext cx="6079409" cy="1853184"/>
            <a:chOff x="1410789" y="2814610"/>
            <a:chExt cx="6079409" cy="18531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7361" y="2814610"/>
              <a:ext cx="3472837" cy="185318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10789" y="3056709"/>
              <a:ext cx="2307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/>
                <a:t>Numberlines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52644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Opportunities for </a:t>
            </a:r>
            <a:r>
              <a:rPr lang="en-GB" dirty="0"/>
              <a:t>i</a:t>
            </a:r>
            <a:r>
              <a:rPr lang="en-GB" dirty="0" smtClean="0"/>
              <a:t>ndependent practise.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5" y="1905000"/>
            <a:ext cx="4328162" cy="32461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4606" y="1905000"/>
            <a:ext cx="4235645" cy="3176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434" y="5660571"/>
            <a:ext cx="1107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Here, the children have opportunities to practice fluency, reasoning and problem solving.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92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920" y="136430"/>
            <a:ext cx="8911687" cy="1280890"/>
          </a:xfrm>
        </p:spPr>
        <p:txBody>
          <a:bodyPr/>
          <a:lstStyle/>
          <a:p>
            <a:r>
              <a:rPr lang="en-GB" dirty="0" smtClean="0"/>
              <a:t>Sentence stems and working walls.</a:t>
            </a:r>
            <a:endParaRPr lang="en-GB" dirty="0"/>
          </a:p>
        </p:txBody>
      </p:sp>
      <p:pic>
        <p:nvPicPr>
          <p:cNvPr id="1026" name="Picture 2" descr="aea97bbe-4acf-4dc0-a9ac-c4c4b20ce66e@eurprd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61817" y="1919881"/>
            <a:ext cx="5643564" cy="423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f61eb3a0-4eb6-4dea-af00-4f6aa1f094d4@eurprd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9" y="185166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05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4 operations: addition, subtraction, multiplication and division.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207" y="2302359"/>
            <a:ext cx="3903254" cy="382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55906" y="1306284"/>
            <a:ext cx="213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Year 3 addition 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9915" y="1793964"/>
            <a:ext cx="2025745" cy="3778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93" y="409302"/>
            <a:ext cx="1971675" cy="18764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046719" y="615983"/>
            <a:ext cx="3187337" cy="4956231"/>
            <a:chOff x="8081554" y="1306284"/>
            <a:chExt cx="3187337" cy="49562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1852" y="2394856"/>
              <a:ext cx="2292804" cy="386765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081554" y="1306284"/>
              <a:ext cx="31873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Year 4 addition</a:t>
              </a:r>
              <a:endParaRPr lang="en-GB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96387" y="5572214"/>
            <a:ext cx="1073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encourage children to add mentally, using their knowledge of number bonds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43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366738"/>
            <a:ext cx="3172149" cy="1280890"/>
          </a:xfrm>
        </p:spPr>
        <p:txBody>
          <a:bodyPr/>
          <a:lstStyle/>
          <a:p>
            <a:r>
              <a:rPr lang="en-GB" dirty="0" smtClean="0"/>
              <a:t>Year 3 subtraction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537" y="1837508"/>
            <a:ext cx="2281015" cy="2022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7" y="395510"/>
            <a:ext cx="1971675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37" y="4050175"/>
            <a:ext cx="2281015" cy="1928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677" y="1837508"/>
            <a:ext cx="1733550" cy="43910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589984" y="395510"/>
            <a:ext cx="5224624" cy="5251998"/>
            <a:chOff x="6589984" y="395510"/>
            <a:chExt cx="5224624" cy="5251998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7818709" y="395510"/>
              <a:ext cx="3172149" cy="128089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dirty="0" smtClean="0"/>
                <a:t>Year 4 subtraction</a:t>
              </a:r>
              <a:endParaRPr lang="en-GB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984" y="1837508"/>
              <a:ext cx="2457450" cy="381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04783" y="1858301"/>
              <a:ext cx="240982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748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3224401" cy="1280890"/>
          </a:xfrm>
        </p:spPr>
        <p:txBody>
          <a:bodyPr/>
          <a:lstStyle/>
          <a:p>
            <a:r>
              <a:rPr lang="en-GB" dirty="0" smtClean="0"/>
              <a:t>Year 3 multiplication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309" y="1835296"/>
            <a:ext cx="2375172" cy="31874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" y="443722"/>
            <a:ext cx="1746749" cy="1689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309" y="4739251"/>
            <a:ext cx="2375172" cy="18487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46126" y="705394"/>
            <a:ext cx="4153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Year 4 multiplication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591" y="1785936"/>
            <a:ext cx="1914525" cy="3286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7178" y="2904595"/>
            <a:ext cx="1932894" cy="368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3 division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338" y="1358537"/>
            <a:ext cx="1980745" cy="3778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63" y="269192"/>
            <a:ext cx="2162175" cy="1990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008" y="5336177"/>
            <a:ext cx="2124075" cy="121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0210" y="556668"/>
            <a:ext cx="4901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Year 4 division</a:t>
            </a:r>
            <a:endParaRPr lang="en-GB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086" y="1331996"/>
            <a:ext cx="2223595" cy="2769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4412" y="2412274"/>
            <a:ext cx="2083956" cy="414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Useful links: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https://ttrockstars.com/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>
                <a:hlinkClick r:id="rId3"/>
              </a:rPr>
              <a:t>https://www.topmarks.co.uk/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>
                <a:hlinkClick r:id="rId4"/>
              </a:rPr>
              <a:t>https://mathsframe.co.uk/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8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3 yearly overview (WRM)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3531" y="2028864"/>
            <a:ext cx="7258995" cy="453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0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4 yearly overview (WRM)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480" y="1587253"/>
            <a:ext cx="8431802" cy="52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921" y="1401343"/>
            <a:ext cx="3248803" cy="32488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44988" y="4772825"/>
            <a:ext cx="2295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GB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Who knows their 6 times table?</a:t>
            </a:r>
          </a:p>
        </p:txBody>
      </p:sp>
      <p:pic>
        <p:nvPicPr>
          <p:cNvPr id="1026" name="Picture 2" descr="6 Times Table | Six Times Table | DK Find Ou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r="46324"/>
          <a:stretch/>
        </p:blipFill>
        <p:spPr bwMode="auto">
          <a:xfrm>
            <a:off x="3198848" y="1025989"/>
            <a:ext cx="2045153" cy="45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86651" y="557349"/>
            <a:ext cx="3143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3 minutes!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642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2523" y="3793127"/>
            <a:ext cx="2606371" cy="28118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1A9BA-EE93-426E-8B36-3D75073679AB}"/>
              </a:ext>
            </a:extLst>
          </p:cNvPr>
          <p:cNvSpPr txBox="1"/>
          <p:nvPr/>
        </p:nvSpPr>
        <p:spPr>
          <a:xfrm>
            <a:off x="1735017" y="1450020"/>
            <a:ext cx="7083273" cy="5263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/>
            <a:r>
              <a:rPr lang="en-GB" sz="2585" dirty="0">
                <a:solidFill>
                  <a:prstClr val="black"/>
                </a:solidFill>
                <a:latin typeface="Calibri" panose="020F0502020204030204"/>
              </a:rPr>
              <a:t>1)		Find 100 more than the number shown.</a:t>
            </a: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  <a:p>
            <a:pPr defTabSz="422041"/>
            <a:r>
              <a:rPr lang="en-GB" sz="2585" dirty="0">
                <a:solidFill>
                  <a:prstClr val="black"/>
                </a:solidFill>
                <a:latin typeface="Calibri" panose="020F0502020204030204"/>
              </a:rPr>
              <a:t>2)		Write 6,425 in words.</a:t>
            </a: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  <a:p>
            <a:pPr defTabSz="422041"/>
            <a:r>
              <a:rPr lang="en-GB" sz="2585" dirty="0">
                <a:solidFill>
                  <a:prstClr val="black"/>
                </a:solidFill>
                <a:latin typeface="Calibri" panose="020F0502020204030204"/>
              </a:rPr>
              <a:t>3)		How many children’s favourite</a:t>
            </a:r>
          </a:p>
          <a:p>
            <a:pPr defTabSz="422041"/>
            <a:r>
              <a:rPr lang="en-GB" sz="2585" dirty="0">
                <a:solidFill>
                  <a:prstClr val="black"/>
                </a:solidFill>
                <a:latin typeface="Calibri" panose="020F0502020204030204"/>
              </a:rPr>
              <a:t>		colour is blue?</a:t>
            </a: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  <a:p>
            <a:pPr defTabSz="422041"/>
            <a:r>
              <a:rPr lang="en-GB" sz="2585" dirty="0">
                <a:solidFill>
                  <a:prstClr val="black"/>
                </a:solidFill>
                <a:latin typeface="Calibri" panose="020F0502020204030204"/>
              </a:rPr>
              <a:t>4)		Subtract 386 from 900</a:t>
            </a: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A334803-27C6-4F31-844E-F391F8B52D50}"/>
              </a:ext>
            </a:extLst>
          </p:cNvPr>
          <p:cNvSpPr txBox="1">
            <a:spLocks/>
          </p:cNvSpPr>
          <p:nvPr/>
        </p:nvSpPr>
        <p:spPr>
          <a:xfrm>
            <a:off x="7102145" y="466821"/>
            <a:ext cx="3348724" cy="401262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b="1" i="0" kern="1200" baseline="0" smtClean="0">
                <a:solidFill>
                  <a:schemeClr val="bg1"/>
                </a:solidFill>
                <a:effectLst/>
                <a:latin typeface="Bariol Bold" panose="02000506040000020003" pitchFamily="2" charset="0"/>
                <a:ea typeface="+mj-ea"/>
                <a:cs typeface="+mj-cs"/>
              </a:defRPr>
            </a:lvl1pPr>
          </a:lstStyle>
          <a:p>
            <a:pPr defTabSz="844083"/>
            <a:r>
              <a:rPr lang="en-GB" sz="2215" dirty="0">
                <a:solidFill>
                  <a:prstClr val="white"/>
                </a:solidFill>
                <a:latin typeface="Calibri" panose="020F0502020204030204"/>
              </a:rPr>
              <a:t>Year 4</a:t>
            </a:r>
            <a:r>
              <a:rPr lang="en-GB" sz="2215" dirty="0">
                <a:solidFill>
                  <a:srgbClr val="1C3A63"/>
                </a:solidFill>
                <a:latin typeface="Calibri" panose="020F0502020204030204"/>
              </a:rPr>
              <a:t> | </a:t>
            </a:r>
            <a:r>
              <a:rPr lang="en-GB" sz="2215" dirty="0">
                <a:solidFill>
                  <a:prstClr val="white"/>
                </a:solidFill>
                <a:latin typeface="Calibri" panose="020F0502020204030204"/>
              </a:rPr>
              <a:t>Week 3</a:t>
            </a:r>
            <a:r>
              <a:rPr lang="en-GB" sz="2215" dirty="0">
                <a:solidFill>
                  <a:srgbClr val="1C3A63"/>
                </a:solidFill>
                <a:latin typeface="Calibri" panose="020F0502020204030204"/>
              </a:rPr>
              <a:t> | </a:t>
            </a:r>
            <a:r>
              <a:rPr lang="en-GB" sz="2215" dirty="0">
                <a:solidFill>
                  <a:prstClr val="white"/>
                </a:solidFill>
                <a:latin typeface="Calibri" panose="020F0502020204030204"/>
              </a:rPr>
              <a:t>Day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EC929C-95E0-4C75-ABE7-4B889B2D4D79}"/>
                  </a:ext>
                </a:extLst>
              </p:cNvPr>
              <p:cNvSpPr txBox="1"/>
              <p:nvPr/>
            </p:nvSpPr>
            <p:spPr>
              <a:xfrm>
                <a:off x="8782005" y="1052861"/>
                <a:ext cx="1538491" cy="603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22041"/>
                <a:r>
                  <a:rPr lang="en-GB" sz="3323" dirty="0">
                    <a:solidFill>
                      <a:prstClr val="black"/>
                    </a:solidFill>
                    <a:latin typeface="Calibri" panose="020F0502020204030204"/>
                  </a:rPr>
                  <a:t>8 </a:t>
                </a:r>
                <a14:m>
                  <m:oMath xmlns:m="http://schemas.openxmlformats.org/officeDocument/2006/math">
                    <m:r>
                      <a:rPr lang="en-GB" sz="332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323" dirty="0">
                    <a:solidFill>
                      <a:prstClr val="black"/>
                    </a:solidFill>
                    <a:latin typeface="Calibri" panose="020F0502020204030204"/>
                  </a:rPr>
                  <a:t> 2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EC929C-95E0-4C75-ABE7-4B889B2D4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005" y="1052861"/>
                <a:ext cx="1538491" cy="603691"/>
              </a:xfrm>
              <a:prstGeom prst="rect">
                <a:avLst/>
              </a:prstGeom>
              <a:blipFill>
                <a:blip r:embed="rId4"/>
                <a:stretch>
                  <a:fillRect t="-13131" b="-343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95690F9-6DB0-584D-A6E2-C6023AE0E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91" t="11067" r="13628" b="10277"/>
          <a:stretch/>
        </p:blipFill>
        <p:spPr>
          <a:xfrm>
            <a:off x="2745966" y="1874126"/>
            <a:ext cx="1122795" cy="1102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98D9A1-082C-604F-822C-DA2E31D894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08" t="28591" r="18639" b="28089"/>
          <a:stretch/>
        </p:blipFill>
        <p:spPr>
          <a:xfrm>
            <a:off x="3763937" y="2037584"/>
            <a:ext cx="897426" cy="939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98D9A1-082C-604F-822C-DA2E31D894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08" t="28591" r="18639" b="28089"/>
          <a:stretch/>
        </p:blipFill>
        <p:spPr>
          <a:xfrm>
            <a:off x="4556541" y="2037584"/>
            <a:ext cx="897426" cy="9391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98D9A1-082C-604F-822C-DA2E31D894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08" t="28591" r="18639" b="28089"/>
          <a:stretch/>
        </p:blipFill>
        <p:spPr>
          <a:xfrm>
            <a:off x="5349144" y="2037584"/>
            <a:ext cx="897426" cy="9391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98D9A1-082C-604F-822C-DA2E31D894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08" t="28591" r="18639" b="28089"/>
          <a:stretch/>
        </p:blipFill>
        <p:spPr>
          <a:xfrm>
            <a:off x="6141748" y="2037584"/>
            <a:ext cx="897426" cy="9391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05F315-33CC-E54A-B215-1682C42305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002" t="23074" r="31995" b="33000"/>
          <a:stretch/>
        </p:blipFill>
        <p:spPr>
          <a:xfrm>
            <a:off x="6934352" y="2009514"/>
            <a:ext cx="342992" cy="9672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05F315-33CC-E54A-B215-1682C42305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002" t="23074" r="31995" b="33000"/>
          <a:stretch/>
        </p:blipFill>
        <p:spPr>
          <a:xfrm>
            <a:off x="7172522" y="2009514"/>
            <a:ext cx="342992" cy="9672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05F315-33CC-E54A-B215-1682C42305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002" t="23074" r="31995" b="33000"/>
          <a:stretch/>
        </p:blipFill>
        <p:spPr>
          <a:xfrm>
            <a:off x="7410691" y="2009514"/>
            <a:ext cx="342992" cy="9672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05F315-33CC-E54A-B215-1682C42305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002" t="23074" r="31995" b="33000"/>
          <a:stretch/>
        </p:blipFill>
        <p:spPr>
          <a:xfrm>
            <a:off x="7648862" y="2009514"/>
            <a:ext cx="342992" cy="96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9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2523" y="3793127"/>
            <a:ext cx="2606371" cy="28118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1A9BA-EE93-426E-8B36-3D75073679AB}"/>
              </a:ext>
            </a:extLst>
          </p:cNvPr>
          <p:cNvSpPr txBox="1"/>
          <p:nvPr/>
        </p:nvSpPr>
        <p:spPr>
          <a:xfrm>
            <a:off x="1735017" y="1450020"/>
            <a:ext cx="7083273" cy="5263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/>
            <a:r>
              <a:rPr lang="en-GB" sz="2585" dirty="0">
                <a:solidFill>
                  <a:prstClr val="black"/>
                </a:solidFill>
                <a:latin typeface="Calibri" panose="020F0502020204030204"/>
              </a:rPr>
              <a:t>1)		Find 100 more than the number shown.</a:t>
            </a: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  <a:p>
            <a:pPr defTabSz="422041"/>
            <a:r>
              <a:rPr lang="en-GB" sz="2585" dirty="0">
                <a:solidFill>
                  <a:prstClr val="black"/>
                </a:solidFill>
                <a:latin typeface="Calibri" panose="020F0502020204030204"/>
              </a:rPr>
              <a:t>2)		Write 6,425 in words.</a:t>
            </a: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  <a:p>
            <a:pPr defTabSz="422041"/>
            <a:r>
              <a:rPr lang="en-GB" sz="2585" dirty="0">
                <a:solidFill>
                  <a:prstClr val="black"/>
                </a:solidFill>
                <a:latin typeface="Calibri" panose="020F0502020204030204"/>
              </a:rPr>
              <a:t>3)		How many children’s favourite</a:t>
            </a:r>
          </a:p>
          <a:p>
            <a:pPr defTabSz="422041"/>
            <a:r>
              <a:rPr lang="en-GB" sz="2585" dirty="0">
                <a:solidFill>
                  <a:prstClr val="black"/>
                </a:solidFill>
                <a:latin typeface="Calibri" panose="020F0502020204030204"/>
              </a:rPr>
              <a:t>		colour is blue?</a:t>
            </a: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  <a:p>
            <a:pPr defTabSz="422041"/>
            <a:r>
              <a:rPr lang="en-GB" sz="2585" dirty="0">
                <a:solidFill>
                  <a:prstClr val="black"/>
                </a:solidFill>
                <a:latin typeface="Calibri" panose="020F0502020204030204"/>
              </a:rPr>
              <a:t>4)		Subtract 386 from 900</a:t>
            </a:r>
          </a:p>
          <a:p>
            <a:pPr defTabSz="422041"/>
            <a:endParaRPr lang="en-GB" sz="258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A334803-27C6-4F31-844E-F391F8B52D50}"/>
              </a:ext>
            </a:extLst>
          </p:cNvPr>
          <p:cNvSpPr txBox="1">
            <a:spLocks/>
          </p:cNvSpPr>
          <p:nvPr/>
        </p:nvSpPr>
        <p:spPr>
          <a:xfrm>
            <a:off x="7102145" y="466821"/>
            <a:ext cx="3348724" cy="401262"/>
          </a:xfrm>
          <a:prstGeom prst="rect">
            <a:avLst/>
          </a:prstGeom>
        </p:spPr>
        <p:txBody>
          <a:bodyPr vert="horz" lIns="84406" tIns="42203" rIns="84406" bIns="42203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b="1" i="0" kern="1200" baseline="0" smtClean="0">
                <a:solidFill>
                  <a:schemeClr val="bg1"/>
                </a:solidFill>
                <a:effectLst/>
                <a:latin typeface="Bariol Bold" panose="02000506040000020003" pitchFamily="2" charset="0"/>
                <a:ea typeface="+mj-ea"/>
                <a:cs typeface="+mj-cs"/>
              </a:defRPr>
            </a:lvl1pPr>
          </a:lstStyle>
          <a:p>
            <a:pPr defTabSz="844083"/>
            <a:r>
              <a:rPr lang="en-GB" sz="2215" dirty="0">
                <a:solidFill>
                  <a:prstClr val="white"/>
                </a:solidFill>
                <a:latin typeface="Calibri" panose="020F0502020204030204"/>
              </a:rPr>
              <a:t>Year 4</a:t>
            </a:r>
            <a:r>
              <a:rPr lang="en-GB" sz="2215" dirty="0">
                <a:solidFill>
                  <a:srgbClr val="1C3A63"/>
                </a:solidFill>
                <a:latin typeface="Calibri" panose="020F0502020204030204"/>
              </a:rPr>
              <a:t> | </a:t>
            </a:r>
            <a:r>
              <a:rPr lang="en-GB" sz="2215" dirty="0">
                <a:solidFill>
                  <a:prstClr val="white"/>
                </a:solidFill>
                <a:latin typeface="Calibri" panose="020F0502020204030204"/>
              </a:rPr>
              <a:t>Week 3</a:t>
            </a:r>
            <a:r>
              <a:rPr lang="en-GB" sz="2215" dirty="0">
                <a:solidFill>
                  <a:srgbClr val="1C3A63"/>
                </a:solidFill>
                <a:latin typeface="Calibri" panose="020F0502020204030204"/>
              </a:rPr>
              <a:t> | </a:t>
            </a:r>
            <a:r>
              <a:rPr lang="en-GB" sz="2215" dirty="0">
                <a:solidFill>
                  <a:prstClr val="white"/>
                </a:solidFill>
                <a:latin typeface="Calibri" panose="020F0502020204030204"/>
              </a:rPr>
              <a:t>Day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91AE0A-33A2-47AC-A426-B34BFC5D2818}"/>
              </a:ext>
            </a:extLst>
          </p:cNvPr>
          <p:cNvSpPr txBox="1"/>
          <p:nvPr/>
        </p:nvSpPr>
        <p:spPr>
          <a:xfrm>
            <a:off x="8069948" y="2391421"/>
            <a:ext cx="1461858" cy="88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/>
            <a:r>
              <a:rPr lang="en-GB" sz="2585" dirty="0">
                <a:solidFill>
                  <a:srgbClr val="FF0000"/>
                </a:solidFill>
                <a:latin typeface="Calibri" panose="020F0502020204030204"/>
              </a:rPr>
              <a:t>1,540</a:t>
            </a:r>
          </a:p>
          <a:p>
            <a:pPr defTabSz="422041"/>
            <a:endParaRPr lang="en-GB" sz="2585" dirty="0">
              <a:solidFill>
                <a:srgbClr val="FF0000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EC929C-95E0-4C75-ABE7-4B889B2D4D79}"/>
                  </a:ext>
                </a:extLst>
              </p:cNvPr>
              <p:cNvSpPr txBox="1"/>
              <p:nvPr/>
            </p:nvSpPr>
            <p:spPr>
              <a:xfrm>
                <a:off x="8782005" y="1052861"/>
                <a:ext cx="1538491" cy="603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22041"/>
                <a:r>
                  <a:rPr lang="en-GB" sz="3323" dirty="0">
                    <a:solidFill>
                      <a:prstClr val="black"/>
                    </a:solidFill>
                    <a:latin typeface="Calibri" panose="020F0502020204030204"/>
                  </a:rPr>
                  <a:t>8 </a:t>
                </a:r>
                <a14:m>
                  <m:oMath xmlns:m="http://schemas.openxmlformats.org/officeDocument/2006/math">
                    <m:r>
                      <a:rPr lang="en-GB" sz="332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323" dirty="0">
                    <a:solidFill>
                      <a:prstClr val="black"/>
                    </a:solidFill>
                    <a:latin typeface="Calibri" panose="020F0502020204030204"/>
                  </a:rPr>
                  <a:t> 2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0EC929C-95E0-4C75-ABE7-4B889B2D4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005" y="1052861"/>
                <a:ext cx="1538491" cy="603691"/>
              </a:xfrm>
              <a:prstGeom prst="rect">
                <a:avLst/>
              </a:prstGeom>
              <a:blipFill>
                <a:blip r:embed="rId4"/>
                <a:stretch>
                  <a:fillRect t="-13131" b="-343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B95690F9-6DB0-584D-A6E2-C6023AE0E3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91" t="11067" r="13628" b="10277"/>
          <a:stretch/>
        </p:blipFill>
        <p:spPr>
          <a:xfrm>
            <a:off x="2745966" y="1874126"/>
            <a:ext cx="1122795" cy="1102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98D9A1-082C-604F-822C-DA2E31D894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08" t="28591" r="18639" b="28089"/>
          <a:stretch/>
        </p:blipFill>
        <p:spPr>
          <a:xfrm>
            <a:off x="3763937" y="2037584"/>
            <a:ext cx="897426" cy="939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98D9A1-082C-604F-822C-DA2E31D894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08" t="28591" r="18639" b="28089"/>
          <a:stretch/>
        </p:blipFill>
        <p:spPr>
          <a:xfrm>
            <a:off x="4556541" y="2037584"/>
            <a:ext cx="897426" cy="9391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98D9A1-082C-604F-822C-DA2E31D894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08" t="28591" r="18639" b="28089"/>
          <a:stretch/>
        </p:blipFill>
        <p:spPr>
          <a:xfrm>
            <a:off x="5349144" y="2037584"/>
            <a:ext cx="897426" cy="9391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98D9A1-082C-604F-822C-DA2E31D894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08" t="28591" r="18639" b="28089"/>
          <a:stretch/>
        </p:blipFill>
        <p:spPr>
          <a:xfrm>
            <a:off x="6141748" y="2037584"/>
            <a:ext cx="897426" cy="9391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05F315-33CC-E54A-B215-1682C42305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002" t="23074" r="31995" b="33000"/>
          <a:stretch/>
        </p:blipFill>
        <p:spPr>
          <a:xfrm>
            <a:off x="6934352" y="2009514"/>
            <a:ext cx="342992" cy="9672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05F315-33CC-E54A-B215-1682C42305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002" t="23074" r="31995" b="33000"/>
          <a:stretch/>
        </p:blipFill>
        <p:spPr>
          <a:xfrm>
            <a:off x="7172522" y="2009514"/>
            <a:ext cx="342992" cy="9672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05F315-33CC-E54A-B215-1682C42305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002" t="23074" r="31995" b="33000"/>
          <a:stretch/>
        </p:blipFill>
        <p:spPr>
          <a:xfrm>
            <a:off x="7410691" y="2009514"/>
            <a:ext cx="342992" cy="9672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05F315-33CC-E54A-B215-1682C42305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002" t="23074" r="31995" b="33000"/>
          <a:stretch/>
        </p:blipFill>
        <p:spPr>
          <a:xfrm>
            <a:off x="7648862" y="2009514"/>
            <a:ext cx="342992" cy="9672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91AE0A-33A2-47AC-A426-B34BFC5D2818}"/>
              </a:ext>
            </a:extLst>
          </p:cNvPr>
          <p:cNvSpPr txBox="1"/>
          <p:nvPr/>
        </p:nvSpPr>
        <p:spPr>
          <a:xfrm>
            <a:off x="2611027" y="3475212"/>
            <a:ext cx="6564021" cy="88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/>
            <a:r>
              <a:rPr lang="en-GB" sz="2585" dirty="0">
                <a:solidFill>
                  <a:srgbClr val="FF0000"/>
                </a:solidFill>
                <a:latin typeface="Calibri" panose="020F0502020204030204"/>
              </a:rPr>
              <a:t>six thousand, four hundred and twenty-five</a:t>
            </a:r>
          </a:p>
          <a:p>
            <a:pPr defTabSz="422041"/>
            <a:endParaRPr lang="en-GB" sz="2585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891AE0A-33A2-47AC-A426-B34BFC5D2818}"/>
              </a:ext>
            </a:extLst>
          </p:cNvPr>
          <p:cNvSpPr txBox="1"/>
          <p:nvPr/>
        </p:nvSpPr>
        <p:spPr>
          <a:xfrm>
            <a:off x="4869908" y="4630699"/>
            <a:ext cx="2400000" cy="88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/>
            <a:r>
              <a:rPr lang="en-GB" sz="2585" dirty="0">
                <a:solidFill>
                  <a:srgbClr val="FF0000"/>
                </a:solidFill>
                <a:latin typeface="Calibri" panose="020F0502020204030204"/>
              </a:rPr>
              <a:t>10 children</a:t>
            </a:r>
          </a:p>
          <a:p>
            <a:pPr defTabSz="422041"/>
            <a:endParaRPr lang="en-GB" sz="2585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891AE0A-33A2-47AC-A426-B34BFC5D2818}"/>
              </a:ext>
            </a:extLst>
          </p:cNvPr>
          <p:cNvSpPr txBox="1"/>
          <p:nvPr/>
        </p:nvSpPr>
        <p:spPr>
          <a:xfrm>
            <a:off x="5797857" y="5802381"/>
            <a:ext cx="2400000" cy="88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/>
            <a:r>
              <a:rPr lang="en-GB" sz="2585" dirty="0">
                <a:solidFill>
                  <a:srgbClr val="FF0000"/>
                </a:solidFill>
                <a:latin typeface="Calibri" panose="020F0502020204030204"/>
              </a:rPr>
              <a:t>514</a:t>
            </a:r>
          </a:p>
          <a:p>
            <a:pPr defTabSz="422041"/>
            <a:endParaRPr lang="en-GB" sz="2585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803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68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24704-EDE4-4CA5-ADAB-2B740C5F9CA2}"/>
              </a:ext>
            </a:extLst>
          </p:cNvPr>
          <p:cNvSpPr/>
          <p:nvPr/>
        </p:nvSpPr>
        <p:spPr bwMode="auto">
          <a:xfrm>
            <a:off x="1524000" y="3158970"/>
            <a:ext cx="9162510" cy="54006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557213" indent="-214313" defTabSz="685800" fontAlgn="base">
              <a:spcBef>
                <a:spcPct val="20000"/>
              </a:spcBef>
              <a:spcAft>
                <a:spcPct val="0"/>
              </a:spcAft>
              <a:buClr>
                <a:srgbClr val="00628C"/>
              </a:buClr>
              <a:buFont typeface="Arial" charset="0"/>
              <a:buChar char="●"/>
            </a:pPr>
            <a:endParaRPr lang="en-GB" sz="2100" dirty="0">
              <a:solidFill>
                <a:srgbClr val="585858"/>
              </a:solidFill>
              <a:latin typeface="Arial" charset="0"/>
            </a:endParaRPr>
          </a:p>
        </p:txBody>
      </p:sp>
      <p:sp>
        <p:nvSpPr>
          <p:cNvPr id="42" name="Title 3">
            <a:extLst>
              <a:ext uri="{FF2B5EF4-FFF2-40B4-BE49-F238E27FC236}">
                <a16:creationId xmlns:a16="http://schemas.microsoft.com/office/drawing/2014/main" id="{9FA756B9-D3A2-4838-BAE4-37F02EFEBA50}"/>
              </a:ext>
            </a:extLst>
          </p:cNvPr>
          <p:cNvSpPr txBox="1">
            <a:spLocks/>
          </p:cNvSpPr>
          <p:nvPr/>
        </p:nvSpPr>
        <p:spPr bwMode="auto">
          <a:xfrm>
            <a:off x="1969506" y="3269186"/>
            <a:ext cx="8446974" cy="31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628C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628C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628C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628C"/>
                </a:solidFill>
                <a:latin typeface="Arial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628C"/>
                </a:solidFill>
                <a:latin typeface="Arial" charset="0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628C"/>
                </a:solidFill>
                <a:latin typeface="Arial" charset="0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628C"/>
                </a:solidFill>
                <a:latin typeface="Arial" charset="0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628C"/>
                </a:solidFill>
                <a:latin typeface="Arial" charset="0"/>
              </a:defRPr>
            </a:lvl9pPr>
          </a:lstStyle>
          <a:p>
            <a:pPr defTabSz="685800"/>
            <a:r>
              <a:rPr lang="en-US" altLang="en-US" sz="1500" dirty="0">
                <a:solidFill>
                  <a:srgbClr val="FFFF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20.09.22     WALT understand four-digit numbers in the linear number system    </a:t>
            </a:r>
            <a:endParaRPr lang="en-GB" sz="1500" kern="0" dirty="0">
              <a:solidFill>
                <a:srgbClr val="FFFF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954722"/>
            <a:ext cx="9144000" cy="2886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164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282" y="1028993"/>
            <a:ext cx="1721644" cy="4772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3383" y="1934936"/>
            <a:ext cx="1308619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one</a:t>
            </a:r>
          </a:p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two</a:t>
            </a:r>
          </a:p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three</a:t>
            </a:r>
          </a:p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four</a:t>
            </a:r>
          </a:p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five</a:t>
            </a:r>
          </a:p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six</a:t>
            </a:r>
          </a:p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seven</a:t>
            </a:r>
          </a:p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sight</a:t>
            </a:r>
          </a:p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nine</a:t>
            </a:r>
          </a:p>
          <a:p>
            <a:pPr defTabSz="685800"/>
            <a:endParaRPr lang="en-GB" sz="1350" dirty="0">
              <a:solidFill>
                <a:srgbClr val="585858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3239" y="2010740"/>
            <a:ext cx="196944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twenty</a:t>
            </a:r>
          </a:p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thirty</a:t>
            </a:r>
          </a:p>
          <a:p>
            <a:pPr defTabSz="685800"/>
            <a:r>
              <a:rPr lang="en-GB" sz="21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forty</a:t>
            </a:r>
          </a:p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fifty</a:t>
            </a:r>
          </a:p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sixty</a:t>
            </a:r>
          </a:p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seventy</a:t>
            </a:r>
          </a:p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eighty</a:t>
            </a:r>
          </a:p>
          <a:p>
            <a:pPr defTabSz="685800"/>
            <a:r>
              <a:rPr lang="en-GB" sz="21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ninety</a:t>
            </a:r>
          </a:p>
          <a:p>
            <a:pPr defTabSz="685800"/>
            <a:endParaRPr lang="en-GB" sz="21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defTabSz="685800"/>
            <a:r>
              <a:rPr lang="en-GB" sz="27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equation</a:t>
            </a:r>
          </a:p>
          <a:p>
            <a:pPr defTabSz="685800"/>
            <a:r>
              <a:rPr lang="en-GB" sz="27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estimate</a:t>
            </a:r>
          </a:p>
        </p:txBody>
      </p:sp>
      <p:sp>
        <p:nvSpPr>
          <p:cNvPr id="5" name="AutoShape 2" descr="Number Digit Cards 0-9 (teacher made)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srgbClr val="585858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686" y="2564753"/>
            <a:ext cx="2766380" cy="1383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23741" y="1117930"/>
            <a:ext cx="3429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Can you remember any of our important words? Where can you look in the classroom?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3276" y="4529137"/>
            <a:ext cx="28289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GB" sz="1350" dirty="0">
              <a:solidFill>
                <a:srgbClr val="585858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5595" y="4529139"/>
            <a:ext cx="2508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interval</a:t>
            </a:r>
          </a:p>
          <a:p>
            <a:pPr defTabSz="685800"/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mid-point</a:t>
            </a:r>
          </a:p>
          <a:p>
            <a:pPr defTabSz="685800"/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multiples</a:t>
            </a:r>
          </a:p>
        </p:txBody>
      </p:sp>
    </p:spTree>
    <p:extLst>
      <p:ext uri="{BB962C8B-B14F-4D97-AF65-F5344CB8AC3E}">
        <p14:creationId xmlns:p14="http://schemas.microsoft.com/office/powerpoint/2010/main" val="282233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3846" y="1940545"/>
            <a:ext cx="8646531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2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equation - </a:t>
            </a:r>
            <a:r>
              <a:rPr lang="en-GB" sz="2100" dirty="0">
                <a:solidFill>
                  <a:srgbClr val="000000"/>
                </a:solidFill>
                <a:latin typeface="Comic Sans MS" panose="030F0702030302020204" pitchFamily="66" charset="0"/>
              </a:rPr>
              <a:t>An equation is a number sentence where one side equals the other </a:t>
            </a:r>
          </a:p>
          <a:p>
            <a:pPr defTabSz="685800"/>
            <a:endParaRPr lang="en-GB" sz="21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defTabSz="685800"/>
            <a:r>
              <a:rPr lang="en-GB" sz="2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interval - </a:t>
            </a:r>
            <a:r>
              <a:rPr lang="en-GB" sz="2100" dirty="0">
                <a:solidFill>
                  <a:srgbClr val="000000"/>
                </a:solidFill>
                <a:latin typeface="Comic Sans MS" panose="030F0702030302020204" pitchFamily="66" charset="0"/>
              </a:rPr>
              <a:t>an interval in mathematics is a range of numbers between two points </a:t>
            </a:r>
          </a:p>
          <a:p>
            <a:pPr defTabSz="685800"/>
            <a:endParaRPr lang="en-GB" sz="21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defTabSz="685800"/>
            <a:r>
              <a:rPr lang="en-GB" sz="2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mid-point - </a:t>
            </a:r>
            <a:r>
              <a:rPr lang="en-GB" sz="2100" dirty="0">
                <a:solidFill>
                  <a:srgbClr val="000000"/>
                </a:solidFill>
                <a:latin typeface="Comic Sans MS" panose="030F0702030302020204" pitchFamily="66" charset="0"/>
              </a:rPr>
              <a:t>the point that is located directly midway between the two points</a:t>
            </a:r>
          </a:p>
          <a:p>
            <a:pPr defTabSz="685800"/>
            <a:endParaRPr lang="en-GB" sz="21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defTabSz="685800"/>
            <a:r>
              <a:rPr lang="en-GB" sz="2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multiple – </a:t>
            </a:r>
            <a:r>
              <a:rPr lang="en-GB" sz="2100" dirty="0">
                <a:solidFill>
                  <a:srgbClr val="000000"/>
                </a:solidFill>
                <a:latin typeface="Comic Sans MS" panose="030F0702030302020204" pitchFamily="66" charset="0"/>
              </a:rPr>
              <a:t>a multiple is repeated addition of the same number from zero 2+2+2+2+2+2+2 (numbers in times tables)</a:t>
            </a:r>
          </a:p>
          <a:p>
            <a:pPr defTabSz="685800"/>
            <a:endParaRPr lang="en-GB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5505" y="1125014"/>
            <a:ext cx="1896447" cy="738664"/>
          </a:xfrm>
          <a:prstGeom prst="rect">
            <a:avLst/>
          </a:prstGeom>
          <a:solidFill>
            <a:srgbClr val="F5FE82"/>
          </a:solidFill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2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 Say, </a:t>
            </a:r>
          </a:p>
          <a:p>
            <a:pPr algn="ctr" defTabSz="685800"/>
            <a:r>
              <a:rPr lang="en-GB" sz="21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 Say</a:t>
            </a:r>
          </a:p>
        </p:txBody>
      </p:sp>
    </p:spTree>
    <p:extLst>
      <p:ext uri="{BB962C8B-B14F-4D97-AF65-F5344CB8AC3E}">
        <p14:creationId xmlns:p14="http://schemas.microsoft.com/office/powerpoint/2010/main" val="161558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6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Custom Design">
  <a:themeElements>
    <a:clrScheme name="Custom 8">
      <a:dk1>
        <a:srgbClr val="585858"/>
      </a:dk1>
      <a:lt1>
        <a:srgbClr val="FFFFFF"/>
      </a:lt1>
      <a:dk2>
        <a:srgbClr val="585858"/>
      </a:dk2>
      <a:lt2>
        <a:srgbClr val="5F5F5F"/>
      </a:lt2>
      <a:accent1>
        <a:srgbClr val="585858"/>
      </a:accent1>
      <a:accent2>
        <a:srgbClr val="C8E2E8"/>
      </a:accent2>
      <a:accent3>
        <a:srgbClr val="FFFFFF"/>
      </a:accent3>
      <a:accent4>
        <a:srgbClr val="000000"/>
      </a:accent4>
      <a:accent5>
        <a:srgbClr val="C1F0EB"/>
      </a:accent5>
      <a:accent6>
        <a:srgbClr val="B5CDD2"/>
      </a:accent6>
      <a:hlink>
        <a:srgbClr val="00628C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266</TotalTime>
  <Words>418</Words>
  <Application>Microsoft Office PowerPoint</Application>
  <PresentationFormat>Widescreen</PresentationFormat>
  <Paragraphs>102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Arial Rounded MT Bold</vt:lpstr>
      <vt:lpstr>Bariol Bold</vt:lpstr>
      <vt:lpstr>Bariol Regular</vt:lpstr>
      <vt:lpstr>Calibri</vt:lpstr>
      <vt:lpstr>Calibri Light</vt:lpstr>
      <vt:lpstr>Cambria Math</vt:lpstr>
      <vt:lpstr>Century Gothic</vt:lpstr>
      <vt:lpstr>Comic Sans MS</vt:lpstr>
      <vt:lpstr>Myriad Pro</vt:lpstr>
      <vt:lpstr>Wingdings 3</vt:lpstr>
      <vt:lpstr>Wisp</vt:lpstr>
      <vt:lpstr>1_Custom Design</vt:lpstr>
      <vt:lpstr>Office Theme</vt:lpstr>
      <vt:lpstr>NCETM booklets  What a lesson looks like.  Sentence stems and working wall  4 operations – how they are taught and the end point of each year group    </vt:lpstr>
      <vt:lpstr>Year 3 yearly overview (WRM)</vt:lpstr>
      <vt:lpstr>Year 4 yearly overview (WRM)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Teaching of the maths concepts using the school agreed representations and models.</vt:lpstr>
      <vt:lpstr>PowerPoint Presentation</vt:lpstr>
      <vt:lpstr>Opportunities for independent practise.</vt:lpstr>
      <vt:lpstr>Sentence stems and working walls.</vt:lpstr>
      <vt:lpstr>4 operations: addition, subtraction, multiplication and division.</vt:lpstr>
      <vt:lpstr>PowerPoint Presentation</vt:lpstr>
      <vt:lpstr>Year 3 subtraction</vt:lpstr>
      <vt:lpstr>Year 3 multiplication</vt:lpstr>
      <vt:lpstr>Year 3 division</vt:lpstr>
      <vt:lpstr>Useful links: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Vicky 2. Sanderson</dc:creator>
  <cp:lastModifiedBy>Nikki Wood</cp:lastModifiedBy>
  <cp:revision>24</cp:revision>
  <dcterms:created xsi:type="dcterms:W3CDTF">2022-09-22T15:51:53Z</dcterms:created>
  <dcterms:modified xsi:type="dcterms:W3CDTF">2022-10-03T12:41:29Z</dcterms:modified>
</cp:coreProperties>
</file>