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61" d="100"/>
          <a:sy n="61" d="100"/>
        </p:scale>
        <p:origin x="82" y="6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3FC165-9C96-47EA-ABC7-F0F917A32632}"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153972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3FC165-9C96-47EA-ABC7-F0F917A32632}"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769966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3FC165-9C96-47EA-ABC7-F0F917A32632}"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2868310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3FC165-9C96-47EA-ABC7-F0F917A32632}"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844677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3FC165-9C96-47EA-ABC7-F0F917A32632}"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1720782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3FC165-9C96-47EA-ABC7-F0F917A32632}"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52564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3FC165-9C96-47EA-ABC7-F0F917A32632}" type="datetimeFigureOut">
              <a:rPr lang="en-GB" smtClean="0"/>
              <a:t>18/05/2023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456560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3FC165-9C96-47EA-ABC7-F0F917A32632}" type="datetimeFigureOut">
              <a:rPr lang="en-GB" smtClean="0"/>
              <a:t>18/05/2023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3497692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3FC165-9C96-47EA-ABC7-F0F917A32632}" type="datetimeFigureOut">
              <a:rPr lang="en-GB" smtClean="0"/>
              <a:t>18/05/2023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2517093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E3FC165-9C96-47EA-ABC7-F0F917A32632}"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25742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E3FC165-9C96-47EA-ABC7-F0F917A32632}"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195BF2-BA42-4B91-B73E-4F661B07CBCD}" type="slidenum">
              <a:rPr lang="en-GB" smtClean="0"/>
              <a:t>‹#›</a:t>
            </a:fld>
            <a:endParaRPr lang="en-GB"/>
          </a:p>
        </p:txBody>
      </p:sp>
    </p:spTree>
    <p:extLst>
      <p:ext uri="{BB962C8B-B14F-4D97-AF65-F5344CB8AC3E}">
        <p14:creationId xmlns:p14="http://schemas.microsoft.com/office/powerpoint/2010/main" val="409261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FC165-9C96-47EA-ABC7-F0F917A32632}" type="datetimeFigureOut">
              <a:rPr lang="en-GB" smtClean="0"/>
              <a:t>18/05/2023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195BF2-BA42-4B91-B73E-4F661B07CBCD}" type="slidenum">
              <a:rPr lang="en-GB" smtClean="0"/>
              <a:t>‹#›</a:t>
            </a:fld>
            <a:endParaRPr lang="en-GB"/>
          </a:p>
        </p:txBody>
      </p:sp>
    </p:spTree>
    <p:extLst>
      <p:ext uri="{BB962C8B-B14F-4D97-AF65-F5344CB8AC3E}">
        <p14:creationId xmlns:p14="http://schemas.microsoft.com/office/powerpoint/2010/main" val="4238664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secretary@mylor-bridge.cornwall.sch.uk"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0778" y="3519725"/>
            <a:ext cx="5992506" cy="1352899"/>
          </a:xfrm>
        </p:spPr>
        <p:txBody>
          <a:bodyPr>
            <a:normAutofit fontScale="90000"/>
          </a:bodyPr>
          <a:lstStyle/>
          <a:p>
            <a:r>
              <a:rPr lang="en-GB" dirty="0" smtClean="0">
                <a:latin typeface="Comic Sans MS" panose="030F0702030302020204" pitchFamily="66" charset="0"/>
              </a:rPr>
              <a:t>Welcome to </a:t>
            </a:r>
            <a:br>
              <a:rPr lang="en-GB" dirty="0" smtClean="0">
                <a:latin typeface="Comic Sans MS" panose="030F0702030302020204" pitchFamily="66" charset="0"/>
              </a:rPr>
            </a:br>
            <a:r>
              <a:rPr lang="en-GB" dirty="0" smtClean="0">
                <a:latin typeface="Comic Sans MS" panose="030F0702030302020204" pitchFamily="66" charset="0"/>
              </a:rPr>
              <a:t>Mylor Bridge School</a:t>
            </a:r>
            <a:endParaRPr lang="en-GB" dirty="0">
              <a:latin typeface="Comic Sans MS" panose="030F0702030302020204" pitchFamily="66" charset="0"/>
            </a:endParaRPr>
          </a:p>
        </p:txBody>
      </p:sp>
      <p:sp>
        <p:nvSpPr>
          <p:cNvPr id="3" name="Subtitle 2"/>
          <p:cNvSpPr>
            <a:spLocks noGrp="1"/>
          </p:cNvSpPr>
          <p:nvPr>
            <p:ph type="subTitle" idx="1"/>
          </p:nvPr>
        </p:nvSpPr>
        <p:spPr>
          <a:xfrm>
            <a:off x="1624208" y="5311035"/>
            <a:ext cx="9144000" cy="723377"/>
          </a:xfrm>
        </p:spPr>
        <p:txBody>
          <a:bodyPr/>
          <a:lstStyle/>
          <a:p>
            <a:r>
              <a:rPr lang="en-GB" dirty="0" smtClean="0">
                <a:latin typeface="Comic Sans MS" panose="030F0702030302020204" pitchFamily="66" charset="0"/>
              </a:rPr>
              <a:t>What to expect of the Reception year. </a:t>
            </a:r>
            <a:endParaRPr lang="en-GB" dirty="0">
              <a:latin typeface="Comic Sans MS" panose="030F0702030302020204" pitchFamily="66" charset="0"/>
            </a:endParaRPr>
          </a:p>
        </p:txBody>
      </p:sp>
      <p:pic>
        <p:nvPicPr>
          <p:cNvPr id="1026" name="Picture 2" descr="Mylor Bridge Community Primary School - 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866" y="295100"/>
            <a:ext cx="4509370" cy="2232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552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2082" y="330167"/>
            <a:ext cx="9384249" cy="1574850"/>
          </a:xfrm>
          <a:solidFill>
            <a:schemeClr val="bg2">
              <a:lumMod val="90000"/>
            </a:schemeClr>
          </a:solidFill>
        </p:spPr>
        <p:txBody>
          <a:bodyPr>
            <a:normAutofit/>
          </a:bodyPr>
          <a:lstStyle/>
          <a:p>
            <a:r>
              <a:rPr lang="en-GB" sz="3200" u="sng" dirty="0" smtClean="0">
                <a:latin typeface="Comic Sans MS" panose="030F0702030302020204" pitchFamily="66" charset="0"/>
              </a:rPr>
              <a:t>Information about Class 1</a:t>
            </a:r>
            <a:endParaRPr lang="en-GB" sz="3200" u="sng"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t>Class 1 children are taught in a Class of 30 children. </a:t>
            </a:r>
          </a:p>
          <a:p>
            <a:r>
              <a:rPr lang="en-GB" dirty="0" smtClean="0"/>
              <a:t>20 Reception children (EYFS) and 10 Year 1 (KS1)</a:t>
            </a:r>
          </a:p>
          <a:p>
            <a:r>
              <a:rPr lang="en-GB" dirty="0" smtClean="0"/>
              <a:t>Class 1 have 2 part time teachers. </a:t>
            </a:r>
          </a:p>
          <a:p>
            <a:r>
              <a:rPr lang="en-GB" dirty="0" smtClean="0"/>
              <a:t>Mrs Mogridge (Monday- Wednesday)</a:t>
            </a:r>
          </a:p>
          <a:p>
            <a:r>
              <a:rPr lang="en-GB" dirty="0" smtClean="0"/>
              <a:t>Mrs French (Thursday – Friday)</a:t>
            </a:r>
          </a:p>
          <a:p>
            <a:r>
              <a:rPr lang="en-GB" dirty="0" smtClean="0"/>
              <a:t>We have 3 TA’s Miss Pearson, (Full time) Mrs Evans (Mon-Thurs) and Mrs Lloyd (Friday)</a:t>
            </a:r>
            <a:endParaRPr lang="en-GB" dirty="0"/>
          </a:p>
        </p:txBody>
      </p:sp>
      <p:pic>
        <p:nvPicPr>
          <p:cNvPr id="2050" name="Picture 2" descr="Mylor Bridge Community Primary School - Hom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7821" y="727661"/>
            <a:ext cx="1272392" cy="1097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22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83068" y="365125"/>
            <a:ext cx="3507288" cy="1263259"/>
          </a:xfrm>
          <a:solidFill>
            <a:schemeClr val="bg2">
              <a:lumMod val="90000"/>
            </a:schemeClr>
          </a:solidFill>
        </p:spPr>
        <p:txBody>
          <a:bodyPr/>
          <a:lstStyle/>
          <a:p>
            <a:r>
              <a:rPr lang="en-GB" sz="2400" u="sng" dirty="0" smtClean="0">
                <a:latin typeface="Comic Sans MS" panose="030F0702030302020204" pitchFamily="66" charset="0"/>
              </a:rPr>
              <a:t>A day in Reception</a:t>
            </a:r>
            <a:r>
              <a:rPr lang="en-GB" dirty="0" smtClean="0"/>
              <a:t/>
            </a:r>
            <a:br>
              <a:rPr lang="en-GB" dirty="0" smtClean="0"/>
            </a:br>
            <a:endParaRPr lang="en-GB" dirty="0"/>
          </a:p>
        </p:txBody>
      </p:sp>
      <p:sp>
        <p:nvSpPr>
          <p:cNvPr id="4" name="Content Placeholder 3"/>
          <p:cNvSpPr>
            <a:spLocks noGrp="1"/>
          </p:cNvSpPr>
          <p:nvPr>
            <p:ph idx="1"/>
          </p:nvPr>
        </p:nvSpPr>
        <p:spPr>
          <a:xfrm>
            <a:off x="87682" y="1878167"/>
            <a:ext cx="14748949" cy="4829891"/>
          </a:xfrm>
        </p:spPr>
        <p:txBody>
          <a:bodyPr>
            <a:normAutofit/>
          </a:bodyPr>
          <a:lstStyle/>
          <a:p>
            <a:pPr marL="0" indent="0">
              <a:buNone/>
            </a:pPr>
            <a:r>
              <a:rPr lang="en-GB" dirty="0" smtClean="0"/>
              <a:t> </a:t>
            </a:r>
            <a:r>
              <a:rPr lang="en-GB" sz="1200" dirty="0" smtClean="0">
                <a:latin typeface="Comic Sans MS" panose="030F0702030302020204" pitchFamily="66" charset="0"/>
              </a:rPr>
              <a:t>•</a:t>
            </a:r>
            <a:r>
              <a:rPr lang="en-GB" sz="1200" dirty="0">
                <a:latin typeface="Comic Sans MS" panose="030F0702030302020204" pitchFamily="66" charset="0"/>
              </a:rPr>
              <a:t>The children are greeted by a member of staff from their class as they enter the </a:t>
            </a:r>
            <a:r>
              <a:rPr lang="en-GB" sz="1200" dirty="0" smtClean="0">
                <a:latin typeface="Comic Sans MS" panose="030F0702030302020204" pitchFamily="66" charset="0"/>
              </a:rPr>
              <a:t>gate and in the classroom at 8.45 AM (Breakfast club is available from 7.30)</a:t>
            </a:r>
            <a:endParaRPr lang="en-GB" sz="1200" dirty="0">
              <a:latin typeface="Comic Sans MS" panose="030F0702030302020204" pitchFamily="66" charset="0"/>
            </a:endParaRPr>
          </a:p>
          <a:p>
            <a:r>
              <a:rPr lang="en-GB" sz="1200" dirty="0">
                <a:latin typeface="Comic Sans MS" panose="030F0702030302020204" pitchFamily="66" charset="0"/>
              </a:rPr>
              <a:t>•The children are in charge of hanging coats on their peg and placing book bags in the classroom storage place. </a:t>
            </a:r>
          </a:p>
          <a:p>
            <a:r>
              <a:rPr lang="en-GB" sz="1200" dirty="0">
                <a:latin typeface="Comic Sans MS" panose="030F0702030302020204" pitchFamily="66" charset="0"/>
              </a:rPr>
              <a:t>•Each class has an area for packed lunches and drinks bottles.</a:t>
            </a:r>
          </a:p>
          <a:p>
            <a:r>
              <a:rPr lang="en-GB" sz="1200" dirty="0">
                <a:latin typeface="Comic Sans MS" panose="030F0702030302020204" pitchFamily="66" charset="0"/>
              </a:rPr>
              <a:t>•The children sit on the carpet together once they have sorted out their belongings. </a:t>
            </a:r>
            <a:endParaRPr lang="en-GB" sz="1200" dirty="0" smtClean="0">
              <a:latin typeface="Comic Sans MS" panose="030F0702030302020204" pitchFamily="66" charset="0"/>
            </a:endParaRPr>
          </a:p>
          <a:p>
            <a:pPr marL="0" indent="0">
              <a:buNone/>
            </a:pPr>
            <a:r>
              <a:rPr lang="en-GB" sz="1200" dirty="0">
                <a:latin typeface="Comic Sans MS" panose="030F0702030302020204" pitchFamily="66" charset="0"/>
              </a:rPr>
              <a:t> </a:t>
            </a:r>
            <a:r>
              <a:rPr lang="en-GB" sz="1200" dirty="0" smtClean="0">
                <a:latin typeface="Comic Sans MS" panose="030F0702030302020204" pitchFamily="66" charset="0"/>
              </a:rPr>
              <a:t>     This </a:t>
            </a:r>
            <a:r>
              <a:rPr lang="en-GB" sz="1200" dirty="0">
                <a:latin typeface="Comic Sans MS" panose="030F0702030302020204" pitchFamily="66" charset="0"/>
              </a:rPr>
              <a:t>is a time for songs and rhymes and, once the children have settled, a time to </a:t>
            </a:r>
            <a:r>
              <a:rPr lang="en-GB" sz="1200" dirty="0" smtClean="0">
                <a:latin typeface="Comic Sans MS" panose="030F0702030302020204" pitchFamily="66" charset="0"/>
              </a:rPr>
              <a:t>practise some </a:t>
            </a:r>
            <a:r>
              <a:rPr lang="en-GB" sz="1200" dirty="0">
                <a:latin typeface="Comic Sans MS" panose="030F0702030302020204" pitchFamily="66" charset="0"/>
              </a:rPr>
              <a:t>things they have been learning. </a:t>
            </a:r>
            <a:endParaRPr lang="en-GB" sz="1200" dirty="0" smtClean="0">
              <a:latin typeface="Comic Sans MS" panose="030F0702030302020204" pitchFamily="66" charset="0"/>
            </a:endParaRPr>
          </a:p>
          <a:p>
            <a:r>
              <a:rPr lang="en-GB" sz="1200" dirty="0" smtClean="0">
                <a:latin typeface="Comic Sans MS" panose="030F0702030302020204" pitchFamily="66" charset="0"/>
              </a:rPr>
              <a:t>This </a:t>
            </a:r>
            <a:r>
              <a:rPr lang="en-GB" sz="1200" dirty="0">
                <a:latin typeface="Comic Sans MS" panose="030F0702030302020204" pitchFamily="66" charset="0"/>
              </a:rPr>
              <a:t>could be sounds, name writing </a:t>
            </a:r>
            <a:r>
              <a:rPr lang="en-GB" sz="1200" dirty="0" smtClean="0">
                <a:latin typeface="Comic Sans MS" panose="030F0702030302020204" pitchFamily="66" charset="0"/>
              </a:rPr>
              <a:t>and </a:t>
            </a:r>
            <a:r>
              <a:rPr lang="en-GB" sz="1200" dirty="0">
                <a:latin typeface="Comic Sans MS" panose="030F0702030302020204" pitchFamily="66" charset="0"/>
              </a:rPr>
              <a:t>fine motor activities initially. </a:t>
            </a:r>
          </a:p>
          <a:p>
            <a:r>
              <a:rPr lang="en-GB" sz="1200" dirty="0">
                <a:latin typeface="Comic Sans MS" panose="030F0702030302020204" pitchFamily="66" charset="0"/>
              </a:rPr>
              <a:t>•Once everyone has arrived and settled it is our class registration time. </a:t>
            </a:r>
            <a:endParaRPr lang="en-GB" sz="1200" dirty="0" smtClean="0">
              <a:latin typeface="Comic Sans MS" panose="030F0702030302020204" pitchFamily="66" charset="0"/>
            </a:endParaRPr>
          </a:p>
          <a:p>
            <a:pPr marL="0" indent="0">
              <a:buNone/>
            </a:pPr>
            <a:r>
              <a:rPr lang="en-GB" sz="1200" dirty="0" smtClean="0">
                <a:latin typeface="Comic Sans MS" panose="030F0702030302020204" pitchFamily="66" charset="0"/>
              </a:rPr>
              <a:t>     •</a:t>
            </a:r>
            <a:r>
              <a:rPr lang="en-GB" sz="1200" dirty="0">
                <a:latin typeface="Comic Sans MS" panose="030F0702030302020204" pitchFamily="66" charset="0"/>
              </a:rPr>
              <a:t>Once they have registered we have a short taught session </a:t>
            </a:r>
            <a:r>
              <a:rPr lang="en-GB" sz="1200" dirty="0" smtClean="0">
                <a:latin typeface="Comic Sans MS" panose="030F0702030302020204" pitchFamily="66" charset="0"/>
              </a:rPr>
              <a:t>–</a:t>
            </a:r>
            <a:r>
              <a:rPr lang="en-GB" sz="1200" dirty="0" err="1" smtClean="0">
                <a:latin typeface="Comic Sans MS" panose="030F0702030302020204" pitchFamily="66" charset="0"/>
              </a:rPr>
              <a:t>Twinkl</a:t>
            </a:r>
            <a:r>
              <a:rPr lang="en-GB" sz="1200" dirty="0" smtClean="0">
                <a:latin typeface="Comic Sans MS" panose="030F0702030302020204" pitchFamily="66" charset="0"/>
              </a:rPr>
              <a:t> phonics where the </a:t>
            </a:r>
            <a:r>
              <a:rPr lang="en-GB" sz="1200" dirty="0">
                <a:latin typeface="Comic Sans MS" panose="030F0702030302020204" pitchFamily="66" charset="0"/>
              </a:rPr>
              <a:t>children start to learn their sounds and learn to read. </a:t>
            </a:r>
            <a:endParaRPr lang="en-GB" sz="1200" dirty="0" smtClean="0">
              <a:latin typeface="Comic Sans MS" panose="030F0702030302020204" pitchFamily="66" charset="0"/>
            </a:endParaRPr>
          </a:p>
          <a:p>
            <a:pPr marL="0" indent="0">
              <a:buNone/>
            </a:pPr>
            <a:r>
              <a:rPr lang="en-GB" sz="1200" dirty="0">
                <a:latin typeface="Comic Sans MS" panose="030F0702030302020204" pitchFamily="66" charset="0"/>
              </a:rPr>
              <a:t> </a:t>
            </a:r>
            <a:r>
              <a:rPr lang="en-GB" sz="1200" dirty="0" smtClean="0">
                <a:latin typeface="Comic Sans MS" panose="030F0702030302020204" pitchFamily="66" charset="0"/>
              </a:rPr>
              <a:t>     This </a:t>
            </a:r>
            <a:r>
              <a:rPr lang="en-GB" sz="1200" dirty="0">
                <a:latin typeface="Comic Sans MS" panose="030F0702030302020204" pitchFamily="66" charset="0"/>
              </a:rPr>
              <a:t>will be explained in more detail later in </a:t>
            </a:r>
            <a:r>
              <a:rPr lang="en-GB" sz="1200" dirty="0" smtClean="0">
                <a:latin typeface="Comic Sans MS" panose="030F0702030302020204" pitchFamily="66" charset="0"/>
              </a:rPr>
              <a:t>the September. </a:t>
            </a:r>
            <a:endParaRPr lang="en-GB" sz="1200" dirty="0">
              <a:latin typeface="Comic Sans MS" panose="030F0702030302020204" pitchFamily="66" charset="0"/>
            </a:endParaRPr>
          </a:p>
          <a:p>
            <a:r>
              <a:rPr lang="en-GB" sz="1200" dirty="0">
                <a:latin typeface="Comic Sans MS" panose="030F0702030302020204" pitchFamily="66" charset="0"/>
              </a:rPr>
              <a:t>•The children eat their </a:t>
            </a:r>
            <a:r>
              <a:rPr lang="en-GB" sz="1200" dirty="0" smtClean="0">
                <a:latin typeface="Comic Sans MS" panose="030F0702030302020204" pitchFamily="66" charset="0"/>
              </a:rPr>
              <a:t>snack in the playground. All children are offered fruit. If you prefer, you can send fruit to school with your child each morning. </a:t>
            </a:r>
            <a:endParaRPr lang="en-GB" sz="1200" dirty="0">
              <a:latin typeface="Comic Sans MS" panose="030F0702030302020204" pitchFamily="66" charset="0"/>
            </a:endParaRPr>
          </a:p>
          <a:p>
            <a:r>
              <a:rPr lang="en-GB" sz="1200" dirty="0">
                <a:latin typeface="Comic Sans MS" panose="030F0702030302020204" pitchFamily="66" charset="0"/>
              </a:rPr>
              <a:t>•There </a:t>
            </a:r>
            <a:r>
              <a:rPr lang="en-GB" sz="1200" dirty="0" smtClean="0">
                <a:latin typeface="Comic Sans MS" panose="030F0702030302020204" pitchFamily="66" charset="0"/>
              </a:rPr>
              <a:t>are two </a:t>
            </a:r>
            <a:r>
              <a:rPr lang="en-GB" sz="1200" dirty="0">
                <a:latin typeface="Comic Sans MS" panose="030F0702030302020204" pitchFamily="66" charset="0"/>
              </a:rPr>
              <a:t>a short </a:t>
            </a:r>
            <a:r>
              <a:rPr lang="en-GB" sz="1200" dirty="0" smtClean="0">
                <a:latin typeface="Comic Sans MS" panose="030F0702030302020204" pitchFamily="66" charset="0"/>
              </a:rPr>
              <a:t>taught English and Maths sessions </a:t>
            </a:r>
            <a:r>
              <a:rPr lang="en-GB" sz="1200" dirty="0">
                <a:latin typeface="Comic Sans MS" panose="030F0702030302020204" pitchFamily="66" charset="0"/>
              </a:rPr>
              <a:t>after </a:t>
            </a:r>
            <a:r>
              <a:rPr lang="en-GB" sz="1200" dirty="0" smtClean="0">
                <a:latin typeface="Comic Sans MS" panose="030F0702030302020204" pitchFamily="66" charset="0"/>
              </a:rPr>
              <a:t>break. </a:t>
            </a:r>
          </a:p>
          <a:p>
            <a:r>
              <a:rPr lang="en-GB" sz="1200" dirty="0" smtClean="0">
                <a:latin typeface="Comic Sans MS" panose="030F0702030302020204" pitchFamily="66" charset="0"/>
              </a:rPr>
              <a:t>The </a:t>
            </a:r>
            <a:r>
              <a:rPr lang="en-GB" sz="1200" dirty="0">
                <a:latin typeface="Comic Sans MS" panose="030F0702030302020204" pitchFamily="66" charset="0"/>
              </a:rPr>
              <a:t>taught sessions build up as the year goes on and the children are able to focus for longer periods. </a:t>
            </a:r>
          </a:p>
          <a:p>
            <a:pPr marL="0" indent="0">
              <a:buNone/>
            </a:pPr>
            <a:r>
              <a:rPr lang="en-GB" sz="1200" dirty="0" smtClean="0">
                <a:latin typeface="Comic Sans MS" panose="030F0702030302020204" pitchFamily="66" charset="0"/>
              </a:rPr>
              <a:t>     •</a:t>
            </a:r>
            <a:r>
              <a:rPr lang="en-GB" sz="1200" dirty="0">
                <a:latin typeface="Comic Sans MS" panose="030F0702030302020204" pitchFamily="66" charset="0"/>
              </a:rPr>
              <a:t>Throughout the day there are Independent Learning </a:t>
            </a:r>
            <a:r>
              <a:rPr lang="en-GB" sz="1200" dirty="0" smtClean="0">
                <a:latin typeface="Comic Sans MS" panose="030F0702030302020204" pitchFamily="66" charset="0"/>
              </a:rPr>
              <a:t>sessions and lots of opportunities for child led play, indoors an outdoors.</a:t>
            </a:r>
            <a:endParaRPr lang="en-GB" sz="1200" dirty="0">
              <a:latin typeface="Comic Sans MS" panose="030F0702030302020204" pitchFamily="66" charset="0"/>
            </a:endParaRPr>
          </a:p>
          <a:p>
            <a:endParaRPr lang="en-GB" dirty="0"/>
          </a:p>
        </p:txBody>
      </p:sp>
      <p:pic>
        <p:nvPicPr>
          <p:cNvPr id="3076" name="Picture 4" descr="Mylor Bridge Community Primary School - 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267" y="163903"/>
            <a:ext cx="1861115" cy="1612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960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extBox 1"/>
          <p:cNvSpPr txBox="1"/>
          <p:nvPr/>
        </p:nvSpPr>
        <p:spPr>
          <a:xfrm>
            <a:off x="1052187" y="601250"/>
            <a:ext cx="8254652" cy="369332"/>
          </a:xfrm>
          <a:prstGeom prst="rect">
            <a:avLst/>
          </a:prstGeom>
          <a:noFill/>
        </p:spPr>
        <p:txBody>
          <a:bodyPr wrap="square" rtlCol="0">
            <a:spAutoFit/>
          </a:bodyPr>
          <a:lstStyle/>
          <a:p>
            <a:r>
              <a:rPr lang="en-GB" u="sng" dirty="0" smtClean="0">
                <a:latin typeface="Comic Sans MS" panose="030F0702030302020204" pitchFamily="66" charset="0"/>
              </a:rPr>
              <a:t>An example of a school day.</a:t>
            </a:r>
            <a:endParaRPr lang="en-GB" u="sng" dirty="0">
              <a:latin typeface="Comic Sans MS" panose="030F0702030302020204" pitchFamily="66" charset="0"/>
            </a:endParaRPr>
          </a:p>
        </p:txBody>
      </p:sp>
      <p:sp>
        <p:nvSpPr>
          <p:cNvPr id="3" name="TextBox 2"/>
          <p:cNvSpPr txBox="1"/>
          <p:nvPr/>
        </p:nvSpPr>
        <p:spPr>
          <a:xfrm>
            <a:off x="1052187" y="1240077"/>
            <a:ext cx="9845457" cy="4247317"/>
          </a:xfrm>
          <a:prstGeom prst="rect">
            <a:avLst/>
          </a:prstGeom>
          <a:noFill/>
        </p:spPr>
        <p:txBody>
          <a:bodyPr wrap="square" rtlCol="0">
            <a:spAutoFit/>
          </a:bodyPr>
          <a:lstStyle/>
          <a:p>
            <a:r>
              <a:rPr lang="en-GB" dirty="0" smtClean="0"/>
              <a:t>8.45 – Start of school day – Enter through school gate</a:t>
            </a:r>
          </a:p>
          <a:p>
            <a:r>
              <a:rPr lang="en-GB" dirty="0" smtClean="0"/>
              <a:t>8.50 – Register – Short activities/ name writing/ sound practise/ songs</a:t>
            </a:r>
          </a:p>
          <a:p>
            <a:r>
              <a:rPr lang="en-GB" dirty="0" smtClean="0"/>
              <a:t>9 – 9.45 Phonics - These sessions start off as short 15/ 20 minute sessions and build throughout the year.</a:t>
            </a:r>
          </a:p>
          <a:p>
            <a:r>
              <a:rPr lang="en-GB" dirty="0" smtClean="0"/>
              <a:t>9.45 – 10 Playtime Snack/ Drink</a:t>
            </a:r>
          </a:p>
          <a:p>
            <a:r>
              <a:rPr lang="en-GB" dirty="0" smtClean="0"/>
              <a:t>10-10.50 -  Maths session (Child led learning and short teacher input)</a:t>
            </a:r>
          </a:p>
          <a:p>
            <a:r>
              <a:rPr lang="en-GB" dirty="0" smtClean="0"/>
              <a:t>10.50 – 11 Songs/ Story/ Brain Break</a:t>
            </a:r>
          </a:p>
          <a:p>
            <a:r>
              <a:rPr lang="en-GB" dirty="0" smtClean="0"/>
              <a:t>11 – 11.45 English session (child led learning)</a:t>
            </a:r>
          </a:p>
          <a:p>
            <a:r>
              <a:rPr lang="en-GB" dirty="0" smtClean="0"/>
              <a:t>11.45 – 12 Story – Get ready for lunch</a:t>
            </a:r>
          </a:p>
          <a:p>
            <a:r>
              <a:rPr lang="en-GB" dirty="0" smtClean="0"/>
              <a:t>12-1 Lunch in the main hall. </a:t>
            </a:r>
            <a:endParaRPr lang="en-GB" dirty="0"/>
          </a:p>
          <a:p>
            <a:r>
              <a:rPr lang="en-GB" dirty="0" smtClean="0"/>
              <a:t>1-2 Topic (Child led learning)</a:t>
            </a:r>
          </a:p>
          <a:p>
            <a:r>
              <a:rPr lang="en-GB" dirty="0" smtClean="0"/>
              <a:t>2-2.15 Playtime</a:t>
            </a:r>
          </a:p>
          <a:p>
            <a:r>
              <a:rPr lang="en-GB" dirty="0" smtClean="0"/>
              <a:t>2.15 – 3 Topic (Child led learning)</a:t>
            </a:r>
          </a:p>
          <a:p>
            <a:r>
              <a:rPr lang="en-GB" dirty="0" smtClean="0"/>
              <a:t>3-3.15 Story/ Songs</a:t>
            </a:r>
          </a:p>
          <a:p>
            <a:r>
              <a:rPr lang="en-GB" dirty="0" smtClean="0"/>
              <a:t>3.15 Home time</a:t>
            </a:r>
          </a:p>
        </p:txBody>
      </p:sp>
      <p:pic>
        <p:nvPicPr>
          <p:cNvPr id="4098" name="Picture 2" descr="Mylor Bridge Community Primary School - 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3038" y="4518639"/>
            <a:ext cx="1428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159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Rectangle 1"/>
          <p:cNvSpPr/>
          <p:nvPr/>
        </p:nvSpPr>
        <p:spPr>
          <a:xfrm>
            <a:off x="538619" y="766733"/>
            <a:ext cx="10897644" cy="4154984"/>
          </a:xfrm>
          <a:prstGeom prst="rect">
            <a:avLst/>
          </a:prstGeom>
        </p:spPr>
        <p:txBody>
          <a:bodyPr wrap="square">
            <a:spAutoFit/>
          </a:bodyPr>
          <a:lstStyle/>
          <a:p>
            <a:r>
              <a:rPr lang="en-GB" sz="4400" b="0" i="0" u="none" strike="noStrike" baseline="0" dirty="0" smtClean="0">
                <a:solidFill>
                  <a:srgbClr val="000000"/>
                </a:solidFill>
                <a:latin typeface="Comic Sans MS" panose="030F0702030302020204" pitchFamily="66" charset="0"/>
              </a:rPr>
              <a:t>What is Independent Learning?</a:t>
            </a:r>
          </a:p>
          <a:p>
            <a:r>
              <a:rPr lang="en-GB" sz="2000" dirty="0">
                <a:solidFill>
                  <a:srgbClr val="000000"/>
                </a:solidFill>
                <a:latin typeface="Comic Sans MS" panose="030F0702030302020204" pitchFamily="66" charset="0"/>
              </a:rPr>
              <a:t>•There are at least two Independent Learning sessions each day. There are more of these during the first term. </a:t>
            </a:r>
          </a:p>
          <a:p>
            <a:r>
              <a:rPr lang="en-GB" sz="2000" dirty="0">
                <a:solidFill>
                  <a:srgbClr val="000000"/>
                </a:solidFill>
                <a:latin typeface="Comic Sans MS" panose="030F0702030302020204" pitchFamily="66" charset="0"/>
              </a:rPr>
              <a:t>•Each session is at least 45 minutes long in the morning and can be up to an hour and a half in the afternoon. </a:t>
            </a:r>
          </a:p>
          <a:p>
            <a:r>
              <a:rPr lang="en-GB" sz="2000" dirty="0">
                <a:solidFill>
                  <a:srgbClr val="000000"/>
                </a:solidFill>
                <a:latin typeface="Comic Sans MS" panose="030F0702030302020204" pitchFamily="66" charset="0"/>
              </a:rPr>
              <a:t>•It is an opportunity for the children to explore the learning opportunities in the classrooms and outside. They can explore any room.</a:t>
            </a:r>
          </a:p>
          <a:p>
            <a:r>
              <a:rPr lang="en-GB" sz="2000" dirty="0">
                <a:solidFill>
                  <a:srgbClr val="000000"/>
                </a:solidFill>
                <a:latin typeface="Comic Sans MS" panose="030F0702030302020204" pitchFamily="66" charset="0"/>
              </a:rPr>
              <a:t>•It is an opportunity to </a:t>
            </a:r>
            <a:r>
              <a:rPr lang="en-GB" sz="2000" dirty="0" smtClean="0">
                <a:solidFill>
                  <a:srgbClr val="000000"/>
                </a:solidFill>
                <a:latin typeface="Comic Sans MS" panose="030F0702030302020204" pitchFamily="66" charset="0"/>
              </a:rPr>
              <a:t>socialise with </a:t>
            </a:r>
            <a:r>
              <a:rPr lang="en-GB" sz="2000" dirty="0">
                <a:solidFill>
                  <a:srgbClr val="000000"/>
                </a:solidFill>
                <a:latin typeface="Comic Sans MS" panose="030F0702030302020204" pitchFamily="66" charset="0"/>
              </a:rPr>
              <a:t>others who enjoy the same activities. </a:t>
            </a:r>
          </a:p>
          <a:p>
            <a:r>
              <a:rPr lang="en-GB" sz="2000" dirty="0">
                <a:solidFill>
                  <a:srgbClr val="000000"/>
                </a:solidFill>
                <a:latin typeface="Comic Sans MS" panose="030F0702030302020204" pitchFamily="66" charset="0"/>
              </a:rPr>
              <a:t>•Adults are on hand to support, interact, observe and engage the children. </a:t>
            </a:r>
            <a:endParaRPr lang="en-GB" sz="2000" dirty="0" smtClean="0">
              <a:solidFill>
                <a:srgbClr val="000000"/>
              </a:solidFill>
              <a:latin typeface="Comic Sans MS" panose="030F0702030302020204" pitchFamily="66" charset="0"/>
            </a:endParaRPr>
          </a:p>
          <a:p>
            <a:r>
              <a:rPr lang="en-GB" sz="2000" dirty="0" smtClean="0">
                <a:solidFill>
                  <a:srgbClr val="000000"/>
                </a:solidFill>
                <a:latin typeface="Comic Sans MS" panose="030F0702030302020204" pitchFamily="66" charset="0"/>
              </a:rPr>
              <a:t>It </a:t>
            </a:r>
            <a:r>
              <a:rPr lang="en-GB" sz="2000" dirty="0">
                <a:solidFill>
                  <a:srgbClr val="000000"/>
                </a:solidFill>
                <a:latin typeface="Comic Sans MS" panose="030F0702030302020204" pitchFamily="66" charset="0"/>
              </a:rPr>
              <a:t>is used as an opportunity to move the children’s learning forward in a playful way. Everything that is on offer to the children has been carefully thought through and has a purpose. </a:t>
            </a:r>
          </a:p>
        </p:txBody>
      </p:sp>
      <p:pic>
        <p:nvPicPr>
          <p:cNvPr id="5122" name="Picture 2" descr="Mylor Bridge Community Primary School - 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75772" y="5042987"/>
            <a:ext cx="1428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218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Rectangle 1"/>
          <p:cNvSpPr/>
          <p:nvPr/>
        </p:nvSpPr>
        <p:spPr>
          <a:xfrm>
            <a:off x="350729" y="489734"/>
            <a:ext cx="11461315" cy="5201424"/>
          </a:xfrm>
          <a:prstGeom prst="rect">
            <a:avLst/>
          </a:prstGeom>
        </p:spPr>
        <p:txBody>
          <a:bodyPr wrap="square">
            <a:spAutoFit/>
          </a:bodyPr>
          <a:lstStyle/>
          <a:p>
            <a:r>
              <a:rPr lang="en-GB" sz="4400" b="0" i="0" u="none" strike="noStrike" baseline="0" dirty="0" smtClean="0">
                <a:solidFill>
                  <a:srgbClr val="000000"/>
                </a:solidFill>
                <a:latin typeface="Comic Sans MS" panose="030F0702030302020204" pitchFamily="66" charset="0"/>
              </a:rPr>
              <a:t>What to expect in the first few weeks?</a:t>
            </a:r>
          </a:p>
          <a:p>
            <a:endParaRPr lang="en-GB" dirty="0" smtClean="0">
              <a:solidFill>
                <a:srgbClr val="000000"/>
              </a:solidFill>
              <a:latin typeface="Comic Sans MS" panose="030F0702030302020204" pitchFamily="66" charset="0"/>
            </a:endParaRPr>
          </a:p>
          <a:p>
            <a:r>
              <a:rPr lang="en-GB" dirty="0" smtClean="0">
                <a:solidFill>
                  <a:srgbClr val="000000"/>
                </a:solidFill>
                <a:latin typeface="Comic Sans MS" panose="030F0702030302020204" pitchFamily="66" charset="0"/>
              </a:rPr>
              <a:t>•</a:t>
            </a:r>
            <a:r>
              <a:rPr lang="en-GB" dirty="0">
                <a:solidFill>
                  <a:srgbClr val="000000"/>
                </a:solidFill>
                <a:latin typeface="Comic Sans MS" panose="030F0702030302020204" pitchFamily="66" charset="0"/>
              </a:rPr>
              <a:t>The staff will be getting to know the children by playing with them and chatting to them. </a:t>
            </a:r>
            <a:endParaRPr lang="en-GB" dirty="0" smtClean="0">
              <a:solidFill>
                <a:srgbClr val="000000"/>
              </a:solidFill>
              <a:latin typeface="Comic Sans MS" panose="030F0702030302020204" pitchFamily="66" charset="0"/>
            </a:endParaRPr>
          </a:p>
          <a:p>
            <a:r>
              <a:rPr lang="en-GB" dirty="0">
                <a:solidFill>
                  <a:srgbClr val="000000"/>
                </a:solidFill>
                <a:latin typeface="Comic Sans MS" panose="030F0702030302020204" pitchFamily="66" charset="0"/>
              </a:rPr>
              <a:t> </a:t>
            </a:r>
            <a:r>
              <a:rPr lang="en-GB" dirty="0" smtClean="0">
                <a:solidFill>
                  <a:srgbClr val="000000"/>
                </a:solidFill>
                <a:latin typeface="Comic Sans MS" panose="030F0702030302020204" pitchFamily="66" charset="0"/>
              </a:rPr>
              <a:t>*The </a:t>
            </a:r>
            <a:r>
              <a:rPr lang="en-GB" dirty="0">
                <a:solidFill>
                  <a:srgbClr val="000000"/>
                </a:solidFill>
                <a:latin typeface="Comic Sans MS" panose="030F0702030302020204" pitchFamily="66" charset="0"/>
              </a:rPr>
              <a:t>All About Me books are used lots during this time</a:t>
            </a:r>
            <a:r>
              <a:rPr lang="en-GB" dirty="0" smtClean="0">
                <a:solidFill>
                  <a:srgbClr val="000000"/>
                </a:solidFill>
                <a:latin typeface="Comic Sans MS" panose="030F0702030302020204" pitchFamily="66" charset="0"/>
              </a:rPr>
              <a:t>.</a:t>
            </a:r>
          </a:p>
          <a:p>
            <a:endParaRPr lang="en-GB" dirty="0">
              <a:solidFill>
                <a:srgbClr val="000000"/>
              </a:solidFill>
              <a:latin typeface="Comic Sans MS" panose="030F0702030302020204" pitchFamily="66" charset="0"/>
            </a:endParaRPr>
          </a:p>
          <a:p>
            <a:r>
              <a:rPr lang="en-GB" dirty="0" smtClean="0">
                <a:solidFill>
                  <a:srgbClr val="000000"/>
                </a:solidFill>
                <a:latin typeface="Comic Sans MS" panose="030F0702030302020204" pitchFamily="66" charset="0"/>
              </a:rPr>
              <a:t>We will spend time learning routines, expectations and getting to know each other.</a:t>
            </a:r>
            <a:endParaRPr lang="en-GB" dirty="0">
              <a:solidFill>
                <a:srgbClr val="000000"/>
              </a:solidFill>
              <a:latin typeface="Comic Sans MS" panose="030F0702030302020204" pitchFamily="66" charset="0"/>
            </a:endParaRPr>
          </a:p>
          <a:p>
            <a:r>
              <a:rPr lang="en-GB" dirty="0" smtClean="0">
                <a:solidFill>
                  <a:srgbClr val="000000"/>
                </a:solidFill>
                <a:latin typeface="Comic Sans MS" panose="030F0702030302020204" pitchFamily="66" charset="0"/>
              </a:rPr>
              <a:t>•</a:t>
            </a:r>
          </a:p>
          <a:p>
            <a:r>
              <a:rPr lang="en-GB" dirty="0" smtClean="0">
                <a:solidFill>
                  <a:srgbClr val="000000"/>
                </a:solidFill>
                <a:latin typeface="Comic Sans MS" panose="030F0702030302020204" pitchFamily="66" charset="0"/>
              </a:rPr>
              <a:t>Once </a:t>
            </a:r>
            <a:r>
              <a:rPr lang="en-GB" dirty="0">
                <a:solidFill>
                  <a:srgbClr val="000000"/>
                </a:solidFill>
                <a:latin typeface="Comic Sans MS" panose="030F0702030302020204" pitchFamily="66" charset="0"/>
              </a:rPr>
              <a:t>the children are settled the staff will be carrying out BASELINE activities with the children. </a:t>
            </a:r>
          </a:p>
          <a:p>
            <a:r>
              <a:rPr lang="en-GB" dirty="0" smtClean="0">
                <a:solidFill>
                  <a:srgbClr val="000000"/>
                </a:solidFill>
                <a:latin typeface="Comic Sans MS" panose="030F0702030302020204" pitchFamily="66" charset="0"/>
              </a:rPr>
              <a:t>One </a:t>
            </a:r>
            <a:r>
              <a:rPr lang="en-GB" dirty="0">
                <a:solidFill>
                  <a:srgbClr val="000000"/>
                </a:solidFill>
                <a:latin typeface="Comic Sans MS" panose="030F0702030302020204" pitchFamily="66" charset="0"/>
              </a:rPr>
              <a:t>of these is a statutory baseline for the Department of Education</a:t>
            </a:r>
          </a:p>
          <a:p>
            <a:r>
              <a:rPr lang="en-GB" dirty="0" smtClean="0">
                <a:solidFill>
                  <a:srgbClr val="000000"/>
                </a:solidFill>
                <a:latin typeface="Comic Sans MS" panose="030F0702030302020204" pitchFamily="66" charset="0"/>
              </a:rPr>
              <a:t>It </a:t>
            </a:r>
            <a:r>
              <a:rPr lang="en-GB" dirty="0">
                <a:solidFill>
                  <a:srgbClr val="000000"/>
                </a:solidFill>
                <a:latin typeface="Comic Sans MS" panose="030F0702030302020204" pitchFamily="66" charset="0"/>
              </a:rPr>
              <a:t>is completed with each child. Teachers input results online. Some of the activities completed inform us of what the children already know. Information about this statutory baseline will be sent home shortly. </a:t>
            </a:r>
          </a:p>
          <a:p>
            <a:endParaRPr lang="en-GB" dirty="0" smtClean="0">
              <a:solidFill>
                <a:srgbClr val="000000"/>
              </a:solidFill>
              <a:latin typeface="Comic Sans MS" panose="030F0702030302020204" pitchFamily="66" charset="0"/>
            </a:endParaRPr>
          </a:p>
          <a:p>
            <a:r>
              <a:rPr lang="en-GB" dirty="0" smtClean="0">
                <a:solidFill>
                  <a:srgbClr val="000000"/>
                </a:solidFill>
                <a:latin typeface="Comic Sans MS" panose="030F0702030302020204" pitchFamily="66" charset="0"/>
              </a:rPr>
              <a:t>In </a:t>
            </a:r>
            <a:r>
              <a:rPr lang="en-GB" dirty="0">
                <a:solidFill>
                  <a:srgbClr val="000000"/>
                </a:solidFill>
                <a:latin typeface="Comic Sans MS" panose="030F0702030302020204" pitchFamily="66" charset="0"/>
              </a:rPr>
              <a:t>addition to this we complete our own play based activities which </a:t>
            </a:r>
            <a:r>
              <a:rPr lang="en-GB" dirty="0" smtClean="0">
                <a:solidFill>
                  <a:srgbClr val="000000"/>
                </a:solidFill>
                <a:latin typeface="Comic Sans MS" panose="030F0702030302020204" pitchFamily="66" charset="0"/>
              </a:rPr>
              <a:t>help to </a:t>
            </a:r>
            <a:r>
              <a:rPr lang="en-GB" dirty="0">
                <a:solidFill>
                  <a:srgbClr val="000000"/>
                </a:solidFill>
                <a:latin typeface="Comic Sans MS" panose="030F0702030302020204" pitchFamily="66" charset="0"/>
              </a:rPr>
              <a:t>inform us about the children. </a:t>
            </a:r>
            <a:endParaRPr lang="en-GB" dirty="0" smtClean="0">
              <a:solidFill>
                <a:srgbClr val="000000"/>
              </a:solidFill>
              <a:latin typeface="Comic Sans MS" panose="030F0702030302020204" pitchFamily="66" charset="0"/>
            </a:endParaRPr>
          </a:p>
          <a:p>
            <a:endParaRPr lang="en-GB" dirty="0">
              <a:solidFill>
                <a:srgbClr val="000000"/>
              </a:solidFill>
              <a:latin typeface="Comic Sans MS" panose="030F0702030302020204" pitchFamily="66" charset="0"/>
            </a:endParaRPr>
          </a:p>
          <a:p>
            <a:r>
              <a:rPr lang="en-GB" dirty="0" smtClean="0">
                <a:solidFill>
                  <a:srgbClr val="000000"/>
                </a:solidFill>
                <a:latin typeface="Comic Sans MS" panose="030F0702030302020204" pitchFamily="66" charset="0"/>
              </a:rPr>
              <a:t>There will be  a session for Parents a few weeks in to term to give more details on our learning and to answer any questions you might have.</a:t>
            </a:r>
            <a:endParaRPr lang="en-GB" dirty="0">
              <a:solidFill>
                <a:srgbClr val="000000"/>
              </a:solidFill>
              <a:latin typeface="Comic Sans MS" panose="030F0702030302020204" pitchFamily="66" charset="0"/>
            </a:endParaRPr>
          </a:p>
          <a:p>
            <a:r>
              <a:rPr lang="en-GB" dirty="0" smtClean="0">
                <a:solidFill>
                  <a:srgbClr val="000000"/>
                </a:solidFill>
                <a:latin typeface="Calibri" panose="020F0502020204030204" pitchFamily="34" charset="0"/>
              </a:rPr>
              <a:t> </a:t>
            </a:r>
            <a:endParaRPr lang="en-GB" dirty="0"/>
          </a:p>
        </p:txBody>
      </p:sp>
      <p:pic>
        <p:nvPicPr>
          <p:cNvPr id="3" name="Picture 2"/>
          <p:cNvPicPr>
            <a:picLocks noChangeAspect="1"/>
          </p:cNvPicPr>
          <p:nvPr/>
        </p:nvPicPr>
        <p:blipFill>
          <a:blip r:embed="rId2"/>
          <a:stretch>
            <a:fillRect/>
          </a:stretch>
        </p:blipFill>
        <p:spPr>
          <a:xfrm>
            <a:off x="1794148" y="5461506"/>
            <a:ext cx="1238400" cy="1170867"/>
          </a:xfrm>
          <a:prstGeom prst="rect">
            <a:avLst/>
          </a:prstGeom>
        </p:spPr>
      </p:pic>
      <p:pic>
        <p:nvPicPr>
          <p:cNvPr id="6146" name="Picture 2" descr="Mylor Bridge Community Primary School - 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1345" y="5394123"/>
            <a:ext cx="1428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5500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extBox 1"/>
          <p:cNvSpPr txBox="1"/>
          <p:nvPr/>
        </p:nvSpPr>
        <p:spPr>
          <a:xfrm>
            <a:off x="1440494" y="601249"/>
            <a:ext cx="8642959" cy="4247317"/>
          </a:xfrm>
          <a:prstGeom prst="rect">
            <a:avLst/>
          </a:prstGeom>
          <a:noFill/>
        </p:spPr>
        <p:txBody>
          <a:bodyPr wrap="square" rtlCol="0">
            <a:spAutoFit/>
          </a:bodyPr>
          <a:lstStyle/>
          <a:p>
            <a:r>
              <a:rPr lang="en-GB" u="sng" dirty="0" smtClean="0">
                <a:latin typeface="Comic Sans MS" panose="030F0702030302020204" pitchFamily="66" charset="0"/>
              </a:rPr>
              <a:t>Ways to get in touch</a:t>
            </a:r>
          </a:p>
          <a:p>
            <a:endParaRPr lang="en-GB" u="sng" dirty="0">
              <a:latin typeface="Comic Sans MS" panose="030F0702030302020204" pitchFamily="66" charset="0"/>
            </a:endParaRPr>
          </a:p>
          <a:p>
            <a:r>
              <a:rPr lang="en-GB" dirty="0" smtClean="0">
                <a:latin typeface="Comic Sans MS" panose="030F0702030302020204" pitchFamily="66" charset="0"/>
              </a:rPr>
              <a:t>Face to face at the gate before and after school.</a:t>
            </a:r>
          </a:p>
          <a:p>
            <a:r>
              <a:rPr lang="en-GB" dirty="0" smtClean="0">
                <a:latin typeface="Comic Sans MS" panose="030F0702030302020204" pitchFamily="66" charset="0"/>
              </a:rPr>
              <a:t>(Please make an appointment for longer discussions)</a:t>
            </a:r>
          </a:p>
          <a:p>
            <a:endParaRPr lang="en-GB" dirty="0">
              <a:latin typeface="Comic Sans MS" panose="030F0702030302020204" pitchFamily="66" charset="0"/>
            </a:endParaRPr>
          </a:p>
          <a:p>
            <a:r>
              <a:rPr lang="en-GB" dirty="0" smtClean="0">
                <a:latin typeface="Comic Sans MS" panose="030F0702030302020204" pitchFamily="66" charset="0"/>
              </a:rPr>
              <a:t>Through email </a:t>
            </a:r>
            <a:r>
              <a:rPr lang="en-GB" dirty="0" smtClean="0">
                <a:latin typeface="Comic Sans MS" panose="030F0702030302020204" pitchFamily="66" charset="0"/>
                <a:hlinkClick r:id="rId2"/>
              </a:rPr>
              <a:t>secretary@mylor-bridge.cornwall.sch.uk</a:t>
            </a:r>
            <a:endParaRPr lang="en-GB" dirty="0" smtClean="0">
              <a:latin typeface="Comic Sans MS" panose="030F0702030302020204" pitchFamily="66" charset="0"/>
            </a:endParaRPr>
          </a:p>
          <a:p>
            <a:endParaRPr lang="en-GB" dirty="0">
              <a:latin typeface="Comic Sans MS" panose="030F0702030302020204" pitchFamily="66" charset="0"/>
            </a:endParaRPr>
          </a:p>
          <a:p>
            <a:r>
              <a:rPr lang="en-GB" dirty="0" smtClean="0">
                <a:latin typeface="Comic Sans MS" panose="030F0702030302020204" pitchFamily="66" charset="0"/>
              </a:rPr>
              <a:t>Phone: 01326 373724</a:t>
            </a:r>
          </a:p>
          <a:p>
            <a:endParaRPr lang="en-GB" dirty="0">
              <a:latin typeface="Comic Sans MS" panose="030F0702030302020204" pitchFamily="66" charset="0"/>
            </a:endParaRPr>
          </a:p>
          <a:p>
            <a:r>
              <a:rPr lang="en-GB" dirty="0" smtClean="0">
                <a:latin typeface="Comic Sans MS" panose="030F0702030302020204" pitchFamily="66" charset="0"/>
              </a:rPr>
              <a:t>Via the office – Messages can be passed through Mrs </a:t>
            </a:r>
            <a:r>
              <a:rPr lang="en-GB" dirty="0" err="1" smtClean="0">
                <a:latin typeface="Comic Sans MS" panose="030F0702030302020204" pitchFamily="66" charset="0"/>
              </a:rPr>
              <a:t>McGannity</a:t>
            </a:r>
            <a:endParaRPr lang="en-GB" dirty="0" smtClean="0">
              <a:latin typeface="Comic Sans MS" panose="030F0702030302020204" pitchFamily="66" charset="0"/>
            </a:endParaRPr>
          </a:p>
          <a:p>
            <a:endParaRPr lang="en-GB" dirty="0">
              <a:latin typeface="Comic Sans MS" panose="030F0702030302020204" pitchFamily="66" charset="0"/>
            </a:endParaRPr>
          </a:p>
          <a:p>
            <a:r>
              <a:rPr lang="en-GB" dirty="0" smtClean="0">
                <a:latin typeface="Comic Sans MS" panose="030F0702030302020204" pitchFamily="66" charset="0"/>
              </a:rPr>
              <a:t>Tapestry – All parents will be given a link to access their child’s TAPESTRY account in September</a:t>
            </a:r>
          </a:p>
          <a:p>
            <a:endParaRPr lang="en-GB" dirty="0">
              <a:latin typeface="Comic Sans MS" panose="030F0702030302020204" pitchFamily="66" charset="0"/>
            </a:endParaRPr>
          </a:p>
          <a:p>
            <a:endParaRPr lang="en-GB" dirty="0">
              <a:latin typeface="Comic Sans MS" panose="030F0702030302020204" pitchFamily="66" charset="0"/>
            </a:endParaRPr>
          </a:p>
        </p:txBody>
      </p:sp>
      <p:pic>
        <p:nvPicPr>
          <p:cNvPr id="7170" name="Picture 2" descr="Mylor Bridge Community Primary School - 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11892" y="4529420"/>
            <a:ext cx="1428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39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15341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869</Words>
  <Application>Microsoft Office PowerPoint</Application>
  <PresentationFormat>Widescreen</PresentationFormat>
  <Paragraphs>72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Comic Sans MS</vt:lpstr>
      <vt:lpstr>Office Theme</vt:lpstr>
      <vt:lpstr>Welcome to  Mylor Bridge School</vt:lpstr>
      <vt:lpstr>Information about Class 1</vt:lpstr>
      <vt:lpstr>A day in Reception </vt:lpstr>
      <vt:lpstr>PowerPoint Presentation</vt:lpstr>
      <vt:lpstr>PowerPoint Presentation</vt:lpstr>
      <vt:lpstr>PowerPoint Presentation</vt:lpstr>
      <vt:lpstr>PowerPoint Presentation</vt:lpstr>
      <vt:lpstr>PowerPoint Presentation</vt:lpstr>
    </vt:vector>
  </TitlesOfParts>
  <Company>workgroup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Mylor Bridge School</dc:title>
  <dc:creator>Kate Mogridge</dc:creator>
  <cp:lastModifiedBy>Kate Mogridge</cp:lastModifiedBy>
  <cp:revision>6</cp:revision>
  <dcterms:created xsi:type="dcterms:W3CDTF">2023-05-18T09:14:28Z</dcterms:created>
  <dcterms:modified xsi:type="dcterms:W3CDTF">2023-05-18T10:00:59Z</dcterms:modified>
</cp:coreProperties>
</file>