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 air balloons viewed from below against a blue sky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Close-up of the top of a hot air balloon viewed from above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Hot air balloons viewed from below against a blue sky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t air balloons viewed from below against a blue sky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se-up of the top of a hot air balloon viewed from above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hot air balloon viewed from below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Hot air balloons viewed from below against a blue sky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Year 5 and 6 Maths Information Evening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Year 5 and 6 Maths Information Evening</a:t>
            </a:r>
          </a:p>
        </p:txBody>
      </p:sp>
      <p:sp>
        <p:nvSpPr>
          <p:cNvPr id="152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Key Parts of the Curriculu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Key Parts of the Curriculum </a:t>
            </a:r>
          </a:p>
        </p:txBody>
      </p:sp>
      <p:pic>
        <p:nvPicPr>
          <p:cNvPr id="155" name="Screenshot 2022-10-03 at 11.21.55.png" descr="Screenshot 2022-10-03 at 11.21.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39380" y="3548400"/>
            <a:ext cx="10929127" cy="7179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Screenshot 2022-10-03 at 11.22.16.png" descr="Screenshot 2022-10-03 at 11.22.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7844" y="3515537"/>
            <a:ext cx="10929127" cy="7245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CETM Bookle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NCETM Booklets</a:t>
            </a:r>
          </a:p>
        </p:txBody>
      </p:sp>
      <p:sp>
        <p:nvSpPr>
          <p:cNvPr id="159" name="Used from Year 3 to Year 5 to embed and consolidate times tables knowledge…"/>
          <p:cNvSpPr txBox="1">
            <a:spLocks noGrp="1"/>
          </p:cNvSpPr>
          <p:nvPr>
            <p:ph type="body" idx="21"/>
          </p:nvPr>
        </p:nvSpPr>
        <p:spPr>
          <a:xfrm>
            <a:off x="1206500" y="2245962"/>
            <a:ext cx="21971000" cy="17537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524255" indent="-524255" defTabSz="2096971">
              <a:lnSpc>
                <a:spcPct val="90000"/>
              </a:lnSpc>
              <a:spcBef>
                <a:spcPts val="3800"/>
              </a:spcBef>
              <a:buSzPct val="123000"/>
              <a:buChar char="•"/>
              <a:defRPr sz="4128" b="0"/>
            </a:pPr>
            <a:r>
              <a:t>Used from Year 3 to Year 5 to embed and consolidate times tables knowledge</a:t>
            </a:r>
          </a:p>
          <a:p>
            <a:pPr marL="524255" indent="-524255" defTabSz="2096971">
              <a:lnSpc>
                <a:spcPct val="90000"/>
              </a:lnSpc>
              <a:spcBef>
                <a:spcPts val="3800"/>
              </a:spcBef>
              <a:buSzPct val="123000"/>
              <a:buChar char="•"/>
              <a:defRPr sz="4128" b="0"/>
            </a:pPr>
            <a:r>
              <a:t>Used as recap and intervention in Year 5 and 6</a:t>
            </a:r>
          </a:p>
        </p:txBody>
      </p:sp>
      <p:pic>
        <p:nvPicPr>
          <p:cNvPr id="160" name="Screenshot 2022-10-03 at 11.30.22.png" descr="Screenshot 2022-10-03 at 11.30.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02873" y="4255721"/>
            <a:ext cx="6150802" cy="8692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6925" y="4092815"/>
            <a:ext cx="8105609" cy="9018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What a Maths lesson looks lik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 Maths lesson looks like:</a:t>
            </a:r>
          </a:p>
        </p:txBody>
      </p:sp>
      <p:sp>
        <p:nvSpPr>
          <p:cNvPr id="164" name="Rapid recall…"/>
          <p:cNvSpPr txBox="1">
            <a:spLocks noGrp="1"/>
          </p:cNvSpPr>
          <p:nvPr>
            <p:ph type="body" idx="1"/>
          </p:nvPr>
        </p:nvSpPr>
        <p:spPr>
          <a:xfrm>
            <a:off x="1206500" y="2711545"/>
            <a:ext cx="14321657" cy="9792971"/>
          </a:xfrm>
          <a:prstGeom prst="rect">
            <a:avLst/>
          </a:prstGeom>
        </p:spPr>
        <p:txBody>
          <a:bodyPr/>
          <a:lstStyle/>
          <a:p>
            <a:pPr marL="585215" indent="-585215" defTabSz="2340805">
              <a:spcBef>
                <a:spcPts val="4300"/>
              </a:spcBef>
              <a:defRPr sz="4608"/>
            </a:pPr>
            <a:r>
              <a:t>Rapid recall</a:t>
            </a:r>
          </a:p>
          <a:p>
            <a:pPr marL="585215" indent="-585215" defTabSz="2340805">
              <a:spcBef>
                <a:spcPts val="4300"/>
              </a:spcBef>
              <a:defRPr sz="4608"/>
            </a:pPr>
            <a:r>
              <a:t>Fluency 5/Flashback 5</a:t>
            </a:r>
          </a:p>
          <a:p>
            <a:pPr marL="585215" indent="-585215" defTabSz="2340805">
              <a:spcBef>
                <a:spcPts val="4300"/>
              </a:spcBef>
              <a:defRPr sz="4608"/>
            </a:pPr>
            <a:r>
              <a:t>Key vocabulary - both new words for the coming lesson and recaps from previous lessons</a:t>
            </a:r>
          </a:p>
          <a:p>
            <a:pPr marL="585215" indent="-585215" defTabSz="2340805">
              <a:spcBef>
                <a:spcPts val="4300"/>
              </a:spcBef>
              <a:defRPr sz="4608"/>
            </a:pPr>
            <a:r>
              <a:t>Varied fluency and shared practice, unpicking Maths concepts using varied representations (opportunities for collaborative mathematical discussion)</a:t>
            </a:r>
          </a:p>
          <a:p>
            <a:pPr marL="585215" indent="-585215" defTabSz="2340805">
              <a:spcBef>
                <a:spcPts val="4300"/>
              </a:spcBef>
              <a:defRPr sz="4608"/>
            </a:pPr>
            <a:r>
              <a:t>Independent practice based on the lesson’s content </a:t>
            </a:r>
          </a:p>
          <a:p>
            <a:pPr marL="585215" indent="-585215" defTabSz="2340805">
              <a:spcBef>
                <a:spcPts val="4300"/>
              </a:spcBef>
              <a:defRPr sz="4608" i="1"/>
            </a:pPr>
            <a:r>
              <a:t>See Year 5 lesson on negative numbers </a:t>
            </a:r>
          </a:p>
        </p:txBody>
      </p:sp>
      <p:pic>
        <p:nvPicPr>
          <p:cNvPr id="165" name="Screenshot 2022-10-03 at 11.39.05.png" descr="Screenshot 2022-10-03 at 11.39.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65814" y="7389453"/>
            <a:ext cx="7607301" cy="5908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Screenshot 2022-10-03 at 11.39.41.png" descr="Screenshot 2022-10-03 at 11.3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65814" y="2336966"/>
            <a:ext cx="7607301" cy="506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Mathematical Discussion and Sentence Ste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8075" spc="-161"/>
            </a:lvl1pPr>
          </a:lstStyle>
          <a:p>
            <a:r>
              <a:t>Mathematical Discussion and Sentence Stems</a:t>
            </a:r>
          </a:p>
        </p:txBody>
      </p:sp>
      <p:sp>
        <p:nvSpPr>
          <p:cNvPr id="169" name="At Mylor Bridge School, we make use of sentence stems to promote mathematical language and embed key knowledge"/>
          <p:cNvSpPr txBox="1">
            <a:spLocks noGrp="1"/>
          </p:cNvSpPr>
          <p:nvPr>
            <p:ph type="body" idx="1"/>
          </p:nvPr>
        </p:nvSpPr>
        <p:spPr>
          <a:xfrm>
            <a:off x="1206500" y="2199287"/>
            <a:ext cx="21971000" cy="10305229"/>
          </a:xfrm>
          <a:prstGeom prst="rect">
            <a:avLst/>
          </a:prstGeom>
        </p:spPr>
        <p:txBody>
          <a:bodyPr/>
          <a:lstStyle/>
          <a:p>
            <a:r>
              <a:t>At Mylor Bridge School, we make use of sentence stems to promote mathematical language and embed key knowledge </a:t>
            </a:r>
          </a:p>
        </p:txBody>
      </p:sp>
      <p:pic>
        <p:nvPicPr>
          <p:cNvPr id="170" name="Screenshot 2022-10-03 at 11.36.58.png" descr="Screenshot 2022-10-03 at 11.36.5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70183" y="3254717"/>
            <a:ext cx="7137401" cy="59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Screenshot 2022-10-03 at 11.43.20.png" descr="Screenshot 2022-10-03 at 11.43.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67909" y="9337083"/>
            <a:ext cx="5854383" cy="4248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Screenshot 2022-10-03 at 11.44.10.png" descr="Screenshot 2022-10-03 at 11.44.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98195" y="9314196"/>
            <a:ext cx="5854383" cy="4294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ormal Operations Year 5 and 6 End Poi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Formal Operations Year 5 and 6 End Points</a:t>
            </a:r>
          </a:p>
        </p:txBody>
      </p:sp>
      <p:sp>
        <p:nvSpPr>
          <p:cNvPr id="175" name="Written addition and subtraction with vocabulary (6782 + 2819) (7261 - 6287) (AM)…"/>
          <p:cNvSpPr txBox="1">
            <a:spLocks noGrp="1"/>
          </p:cNvSpPr>
          <p:nvPr>
            <p:ph type="body" idx="1"/>
          </p:nvPr>
        </p:nvSpPr>
        <p:spPr>
          <a:xfrm>
            <a:off x="1206500" y="2760049"/>
            <a:ext cx="21971000" cy="9744467"/>
          </a:xfrm>
          <a:prstGeom prst="rect">
            <a:avLst/>
          </a:prstGeom>
        </p:spPr>
        <p:txBody>
          <a:bodyPr/>
          <a:lstStyle/>
          <a:p>
            <a:r>
              <a:rPr dirty="0"/>
              <a:t>Written addition and subtraction with vocabulary (6782 + 2819) (7261 - 6287) (AM)</a:t>
            </a:r>
          </a:p>
          <a:p>
            <a:r>
              <a:rPr dirty="0"/>
              <a:t>Subtraction with exchanging across multiple zeroes (9000 - 8717) (MC)</a:t>
            </a:r>
          </a:p>
          <a:p>
            <a:r>
              <a:rPr dirty="0"/>
              <a:t>4 x 1 digit and 4 x 2 digit (4751 x 9) (4751 x 29) </a:t>
            </a:r>
            <a:r>
              <a:rPr dirty="0" smtClean="0"/>
              <a:t>(AM</a:t>
            </a:r>
            <a:r>
              <a:rPr dirty="0"/>
              <a:t>)</a:t>
            </a:r>
          </a:p>
          <a:p>
            <a:r>
              <a:rPr dirty="0"/>
              <a:t>Short division (with and without remainders - expressed as decimals, mixed numbers) (813 divided by 3) </a:t>
            </a:r>
            <a:r>
              <a:rPr lang="en-GB" dirty="0" smtClean="0"/>
              <a:t> (MC)</a:t>
            </a:r>
            <a:endParaRPr dirty="0"/>
          </a:p>
          <a:p>
            <a:r>
              <a:rPr dirty="0"/>
              <a:t>Long division with two digit divisors (with and without remainders - double decker division) (351 divided by 13) (1636 divided 17) (</a:t>
            </a:r>
            <a:r>
              <a:rPr dirty="0" smtClean="0"/>
              <a:t>MC</a:t>
            </a:r>
            <a:r>
              <a:rPr lang="en-GB" dirty="0" smtClean="0"/>
              <a:t>)</a:t>
            </a:r>
            <a:endParaRPr dirty="0"/>
          </a:p>
          <a:p>
            <a:pPr>
              <a:defRPr i="1"/>
            </a:pPr>
            <a:r>
              <a:rPr dirty="0"/>
              <a:t>We are aiming to put videos online demonstrating these strategies and how they are used in our classrooms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Reasoning and Problem solving application – Addition and Subtraction</a:t>
            </a:r>
            <a:endParaRPr lang="en-GB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41" y="2315742"/>
            <a:ext cx="10966390" cy="6546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702" y="2578608"/>
            <a:ext cx="11564325" cy="393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0512" y="6455948"/>
            <a:ext cx="9208634" cy="67674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648" y="8862006"/>
            <a:ext cx="8851392" cy="45286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386583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96" y="550164"/>
            <a:ext cx="23006812" cy="1433163"/>
          </a:xfrm>
        </p:spPr>
        <p:txBody>
          <a:bodyPr>
            <a:normAutofit/>
          </a:bodyPr>
          <a:lstStyle/>
          <a:p>
            <a:r>
              <a:rPr lang="en-GB" sz="5400" dirty="0" smtClean="0"/>
              <a:t>Reasoning and Problem solving application – Multiplication and Division</a:t>
            </a:r>
            <a:endParaRPr lang="en-GB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6" y="1433685"/>
            <a:ext cx="8911678" cy="73885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033" y="1489551"/>
            <a:ext cx="9360599" cy="53266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8553" y="6816215"/>
            <a:ext cx="7623239" cy="59869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6550" y="1433685"/>
            <a:ext cx="10423402" cy="34914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718" y="7499516"/>
            <a:ext cx="8088630" cy="62164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14504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How can I help at hom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can I help at home?</a:t>
            </a:r>
          </a:p>
        </p:txBody>
      </p:sp>
      <p:sp>
        <p:nvSpPr>
          <p:cNvPr id="178" name="Regular practise of times tables…"/>
          <p:cNvSpPr txBox="1">
            <a:spLocks noGrp="1"/>
          </p:cNvSpPr>
          <p:nvPr>
            <p:ph type="body" idx="1"/>
          </p:nvPr>
        </p:nvSpPr>
        <p:spPr>
          <a:xfrm>
            <a:off x="1206500" y="2818736"/>
            <a:ext cx="21971000" cy="9685780"/>
          </a:xfrm>
          <a:prstGeom prst="rect">
            <a:avLst/>
          </a:prstGeom>
        </p:spPr>
        <p:txBody>
          <a:bodyPr/>
          <a:lstStyle/>
          <a:p>
            <a:r>
              <a:t>Regular practise of times tables</a:t>
            </a:r>
          </a:p>
          <a:p>
            <a:r>
              <a:t>“Can you tell me a Maths word I don’t know?” </a:t>
            </a:r>
          </a:p>
          <a:p>
            <a:r>
              <a:t>“What did you learn about today in Maths?”</a:t>
            </a:r>
          </a:p>
          <a:p>
            <a:r>
              <a:t>Help with independent practice - unfinished classwork if necessary </a:t>
            </a:r>
          </a:p>
          <a:p>
            <a:r>
              <a:t>Positive attitudes towards Maths - “I used to love these at school” as opposed to “I didn’t like Maths!”</a:t>
            </a:r>
          </a:p>
          <a:p>
            <a:r>
              <a:t>Times Tables Rockstars, songs on YouTube (times tables), EdShed (MathsShed) for further games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359</Words>
  <Application>Microsoft Office PowerPoint</Application>
  <PresentationFormat>Custom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Helvetica Neue</vt:lpstr>
      <vt:lpstr>Helvetica Neue Medium</vt:lpstr>
      <vt:lpstr>30_BasicColor</vt:lpstr>
      <vt:lpstr>Year 5 and 6 Maths Information Evening</vt:lpstr>
      <vt:lpstr>Key Parts of the Curriculum </vt:lpstr>
      <vt:lpstr>NCETM Booklets</vt:lpstr>
      <vt:lpstr>What a Maths lesson looks like:</vt:lpstr>
      <vt:lpstr>Mathematical Discussion and Sentence Stems</vt:lpstr>
      <vt:lpstr>Formal Operations Year 5 and 6 End Points</vt:lpstr>
      <vt:lpstr>Reasoning and Problem solving application – Addition and Subtraction</vt:lpstr>
      <vt:lpstr>Reasoning and Problem solving application – Multiplication and Division</vt:lpstr>
      <vt:lpstr>How can I help at home?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and 6 Maths Information Evening</dc:title>
  <dc:creator>Andrew Martin</dc:creator>
  <cp:lastModifiedBy>Andrew Martin</cp:lastModifiedBy>
  <cp:revision>3</cp:revision>
  <dcterms:modified xsi:type="dcterms:W3CDTF">2022-11-02T16:19:10Z</dcterms:modified>
</cp:coreProperties>
</file>