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5" r:id="rId2"/>
  </p:sldMasterIdLst>
  <p:notesMasterIdLst>
    <p:notesMasterId r:id="rId27"/>
  </p:notesMasterIdLst>
  <p:sldIdLst>
    <p:sldId id="256" r:id="rId3"/>
    <p:sldId id="272" r:id="rId4"/>
    <p:sldId id="263" r:id="rId5"/>
    <p:sldId id="261" r:id="rId6"/>
    <p:sldId id="262" r:id="rId7"/>
    <p:sldId id="257" r:id="rId8"/>
    <p:sldId id="266" r:id="rId9"/>
    <p:sldId id="267" r:id="rId10"/>
    <p:sldId id="273" r:id="rId11"/>
    <p:sldId id="274" r:id="rId12"/>
    <p:sldId id="275" r:id="rId13"/>
    <p:sldId id="276" r:id="rId14"/>
    <p:sldId id="277" r:id="rId15"/>
    <p:sldId id="278" r:id="rId16"/>
    <p:sldId id="279" r:id="rId17"/>
    <p:sldId id="280" r:id="rId18"/>
    <p:sldId id="281" r:id="rId19"/>
    <p:sldId id="282" r:id="rId20"/>
    <p:sldId id="268" r:id="rId21"/>
    <p:sldId id="269" r:id="rId22"/>
    <p:sldId id="258" r:id="rId23"/>
    <p:sldId id="259" r:id="rId24"/>
    <p:sldId id="270" r:id="rId25"/>
    <p:sldId id="271" r:id="rId26"/>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62" autoAdjust="0"/>
    <p:restoredTop sz="94660"/>
  </p:normalViewPr>
  <p:slideViewPr>
    <p:cSldViewPr snapToGrid="0">
      <p:cViewPr varScale="1">
        <p:scale>
          <a:sx n="68" d="100"/>
          <a:sy n="68" d="100"/>
        </p:scale>
        <p:origin x="68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1E5853F-A887-42D9-A620-993E3FF39451}" type="datetimeFigureOut">
              <a:rPr lang="en-GB" smtClean="0"/>
              <a:t>06/02/2024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F1A6B631-77E7-4E13-B242-48875B268523}" type="slidenum">
              <a:rPr lang="en-GB" smtClean="0"/>
              <a:t>‹#›</a:t>
            </a:fld>
            <a:endParaRPr lang="en-GB"/>
          </a:p>
        </p:txBody>
      </p:sp>
    </p:spTree>
    <p:extLst>
      <p:ext uri="{BB962C8B-B14F-4D97-AF65-F5344CB8AC3E}">
        <p14:creationId xmlns:p14="http://schemas.microsoft.com/office/powerpoint/2010/main" val="594246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364384" y="6196014"/>
            <a:ext cx="7683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34625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1"/>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Twinkl"/>
                <a:ea typeface="+mn-ea"/>
                <a:cs typeface="+mn-cs"/>
              </a:rPr>
              <a:t> </a:t>
            </a:r>
          </a:p>
        </p:txBody>
      </p:sp>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63251" y="5734051"/>
            <a:ext cx="7683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47076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2"/>
          <p:cNvSpPr/>
          <p:nvPr userDrawn="1"/>
        </p:nvSpPr>
        <p:spPr bwMode="auto">
          <a:xfrm>
            <a:off x="609601" y="438150"/>
            <a:ext cx="10960100" cy="5957888"/>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Twinkl"/>
                <a:ea typeface="+mn-ea"/>
                <a:cs typeface="+mn-cs"/>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520945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2"/>
          <p:cNvSpPr/>
          <p:nvPr userDrawn="1"/>
        </p:nvSpPr>
        <p:spPr bwMode="auto">
          <a:xfrm>
            <a:off x="670985" y="2930526"/>
            <a:ext cx="10850033"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Twinkl"/>
                <a:ea typeface="+mn-ea"/>
                <a:cs typeface="+mn-cs"/>
              </a:rPr>
              <a:t> </a:t>
            </a:r>
          </a:p>
        </p:txBody>
      </p:sp>
      <p:sp>
        <p:nvSpPr>
          <p:cNvPr id="4" name="Rounded Rectangle 3"/>
          <p:cNvSpPr/>
          <p:nvPr userDrawn="1"/>
        </p:nvSpPr>
        <p:spPr bwMode="auto">
          <a:xfrm>
            <a:off x="670985" y="512764"/>
            <a:ext cx="10850033"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Twinkl"/>
                <a:ea typeface="+mn-ea"/>
                <a:cs typeface="+mn-cs"/>
              </a:rPr>
              <a:t> </a:t>
            </a:r>
          </a:p>
        </p:txBody>
      </p:sp>
      <p:sp>
        <p:nvSpPr>
          <p:cNvPr id="5" name="Title 1"/>
          <p:cNvSpPr txBox="1">
            <a:spLocks/>
          </p:cNvSpPr>
          <p:nvPr userDrawn="1"/>
        </p:nvSpPr>
        <p:spPr>
          <a:xfrm>
            <a:off x="838200" y="3071813"/>
            <a:ext cx="105156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1C1C1C"/>
                </a:solidFill>
                <a:effectLst/>
                <a:uLnTx/>
                <a:uFillTx/>
                <a:latin typeface="Twinkl" pitchFamily="50" charset="0"/>
                <a:ea typeface="+mj-ea"/>
                <a:cs typeface="+mj-cs"/>
              </a:rPr>
              <a:t>Success Criteria</a:t>
            </a:r>
          </a:p>
        </p:txBody>
      </p:sp>
      <p:sp>
        <p:nvSpPr>
          <p:cNvPr id="6" name="Title 1"/>
          <p:cNvSpPr txBox="1">
            <a:spLocks/>
          </p:cNvSpPr>
          <p:nvPr userDrawn="1"/>
        </p:nvSpPr>
        <p:spPr>
          <a:xfrm>
            <a:off x="838200" y="735013"/>
            <a:ext cx="105156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1C1C1C"/>
                </a:solidFill>
                <a:effectLst/>
                <a:uLnTx/>
                <a:uFillTx/>
                <a:latin typeface="Twinkl" pitchFamily="50" charset="0"/>
                <a:ea typeface="+mj-ea"/>
                <a:cs typeface="+mj-cs"/>
              </a:rPr>
              <a:t>Aim</a:t>
            </a:r>
          </a:p>
        </p:txBody>
      </p:sp>
      <p:sp>
        <p:nvSpPr>
          <p:cNvPr id="7" name="Content Placeholder 15"/>
          <p:cNvSpPr txBox="1">
            <a:spLocks/>
          </p:cNvSpPr>
          <p:nvPr userDrawn="1"/>
        </p:nvSpPr>
        <p:spPr>
          <a:xfrm>
            <a:off x="838200" y="3467100"/>
            <a:ext cx="105156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C1C1C"/>
                </a:solidFill>
                <a:effectLst/>
                <a:uLnTx/>
                <a:uFillTx/>
                <a:latin typeface="Twinkl" pitchFamily="50" charset="0"/>
                <a:cs typeface="+mn-cs"/>
              </a:rPr>
              <a:t>Statement 1 Lorem ipsum </a:t>
            </a:r>
            <a:r>
              <a:rPr kumimoji="0" lang="en-GB" sz="1800" b="0" i="0" u="none" strike="noStrike" kern="1200" cap="none" spc="0" normalizeH="0" baseline="0" noProof="0" dirty="0" err="1">
                <a:ln>
                  <a:noFill/>
                </a:ln>
                <a:solidFill>
                  <a:srgbClr val="1C1C1C"/>
                </a:solidFill>
                <a:effectLst/>
                <a:uLnTx/>
                <a:uFillTx/>
                <a:latin typeface="Twinkl" pitchFamily="50" charset="0"/>
                <a:cs typeface="+mn-cs"/>
              </a:rPr>
              <a:t>dolor</a:t>
            </a:r>
            <a:r>
              <a:rPr kumimoji="0" lang="en-GB" sz="1800" b="0" i="0" u="none" strike="noStrike" kern="1200" cap="none" spc="0" normalizeH="0" baseline="0" noProof="0" dirty="0">
                <a:ln>
                  <a:noFill/>
                </a:ln>
                <a:solidFill>
                  <a:srgbClr val="1C1C1C"/>
                </a:solidFill>
                <a:effectLst/>
                <a:uLnTx/>
                <a:uFillTx/>
                <a:latin typeface="Twinkl" pitchFamily="50" charset="0"/>
                <a:cs typeface="+mn-cs"/>
              </a:rPr>
              <a:t> sit </a:t>
            </a:r>
            <a:r>
              <a:rPr kumimoji="0" lang="en-GB" sz="1800" b="0" i="0" u="none" strike="noStrike" kern="1200" cap="none" spc="0" normalizeH="0" baseline="0" noProof="0" dirty="0" err="1">
                <a:ln>
                  <a:noFill/>
                </a:ln>
                <a:solidFill>
                  <a:srgbClr val="1C1C1C"/>
                </a:solidFill>
                <a:effectLst/>
                <a:uLnTx/>
                <a:uFillTx/>
                <a:latin typeface="Twinkl" pitchFamily="50" charset="0"/>
                <a:cs typeface="+mn-cs"/>
              </a:rPr>
              <a:t>amet</a:t>
            </a:r>
            <a:r>
              <a:rPr kumimoji="0" lang="en-GB" sz="1800" b="0" i="0" u="none" strike="noStrike" kern="1200" cap="none" spc="0" normalizeH="0" baseline="0" noProof="0" dirty="0">
                <a:ln>
                  <a:noFill/>
                </a:ln>
                <a:solidFill>
                  <a:srgbClr val="1C1C1C"/>
                </a:solidFill>
                <a:effectLst/>
                <a:uLnTx/>
                <a:uFillTx/>
                <a:latin typeface="Twinkl" pitchFamily="50" charset="0"/>
                <a:cs typeface="+mn-cs"/>
              </a:rPr>
              <a:t>, </a:t>
            </a:r>
            <a:r>
              <a:rPr kumimoji="0" lang="en-GB" sz="1800" b="0" i="0" u="none" strike="noStrike" kern="1200" cap="none" spc="0" normalizeH="0" baseline="0" noProof="0" dirty="0" err="1">
                <a:ln>
                  <a:noFill/>
                </a:ln>
                <a:solidFill>
                  <a:srgbClr val="1C1C1C"/>
                </a:solidFill>
                <a:effectLst/>
                <a:uLnTx/>
                <a:uFillTx/>
                <a:latin typeface="Twinkl" pitchFamily="50" charset="0"/>
                <a:cs typeface="+mn-cs"/>
              </a:rPr>
              <a:t>consectetur</a:t>
            </a:r>
            <a:r>
              <a:rPr kumimoji="0" lang="en-GB" sz="1800" b="0" i="0" u="none" strike="noStrike" kern="1200" cap="none" spc="0" normalizeH="0" baseline="0" noProof="0" dirty="0">
                <a:ln>
                  <a:noFill/>
                </a:ln>
                <a:solidFill>
                  <a:srgbClr val="1C1C1C"/>
                </a:solidFill>
                <a:effectLst/>
                <a:uLnTx/>
                <a:uFillTx/>
                <a:latin typeface="Twinkl" pitchFamily="50" charset="0"/>
                <a:cs typeface="+mn-cs"/>
              </a:rPr>
              <a:t> </a:t>
            </a:r>
            <a:r>
              <a:rPr kumimoji="0" lang="en-GB" sz="1800" b="0" i="0" u="none" strike="noStrike" kern="1200" cap="none" spc="0" normalizeH="0" baseline="0" noProof="0" dirty="0" err="1">
                <a:ln>
                  <a:noFill/>
                </a:ln>
                <a:solidFill>
                  <a:srgbClr val="1C1C1C"/>
                </a:solidFill>
                <a:effectLst/>
                <a:uLnTx/>
                <a:uFillTx/>
                <a:latin typeface="Twinkl" pitchFamily="50" charset="0"/>
                <a:cs typeface="+mn-cs"/>
              </a:rPr>
              <a:t>adipiscing</a:t>
            </a:r>
            <a:r>
              <a:rPr kumimoji="0" lang="en-GB" sz="1800" b="0" i="0" u="none" strike="noStrike" kern="1200" cap="none" spc="0" normalizeH="0" baseline="0" noProof="0" dirty="0">
                <a:ln>
                  <a:noFill/>
                </a:ln>
                <a:solidFill>
                  <a:srgbClr val="1C1C1C"/>
                </a:solidFill>
                <a:effectLst/>
                <a:uLnTx/>
                <a:uFillTx/>
                <a:latin typeface="Twinkl" pitchFamily="50" charset="0"/>
                <a:cs typeface="+mn-cs"/>
              </a:rPr>
              <a:t> </a:t>
            </a:r>
            <a:r>
              <a:rPr kumimoji="0" lang="en-GB" sz="1800" b="0" i="0" u="none" strike="noStrike" kern="1200" cap="none" spc="0" normalizeH="0" baseline="0" noProof="0" dirty="0" err="1">
                <a:ln>
                  <a:noFill/>
                </a:ln>
                <a:solidFill>
                  <a:srgbClr val="1C1C1C"/>
                </a:solidFill>
                <a:effectLst/>
                <a:uLnTx/>
                <a:uFillTx/>
                <a:latin typeface="Twinkl" pitchFamily="50" charset="0"/>
                <a:cs typeface="+mn-cs"/>
              </a:rPr>
              <a:t>elit</a:t>
            </a:r>
            <a:r>
              <a:rPr kumimoji="0" lang="en-GB" sz="1800" b="0" i="0" u="none" strike="noStrike" kern="1200" cap="none" spc="0" normalizeH="0" baseline="0" noProof="0" dirty="0">
                <a:ln>
                  <a:noFill/>
                </a:ln>
                <a:solidFill>
                  <a:srgbClr val="1C1C1C"/>
                </a:solidFill>
                <a:effectLst/>
                <a:uLnTx/>
                <a:uFillTx/>
                <a:latin typeface="Twinkl" pitchFamily="50" charset="0"/>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C1C1C"/>
                </a:solidFill>
                <a:effectLst/>
                <a:uLnTx/>
                <a:uFillTx/>
                <a:latin typeface="Twinkl" pitchFamily="50" charset="0"/>
                <a:cs typeface="+mn-cs"/>
              </a:rPr>
              <a:t>Statement 2</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1C1C1C"/>
                </a:solidFill>
                <a:effectLst/>
                <a:uLnTx/>
                <a:uFillTx/>
                <a:latin typeface="Twinkl" pitchFamily="50" charset="0"/>
                <a:cs typeface="+mn-cs"/>
              </a:rPr>
              <a:t>Sub statement</a:t>
            </a:r>
          </a:p>
        </p:txBody>
      </p:sp>
      <p:sp>
        <p:nvSpPr>
          <p:cNvPr id="11" name="Content Placeholder 15"/>
          <p:cNvSpPr>
            <a:spLocks noGrp="1"/>
          </p:cNvSpPr>
          <p:nvPr>
            <p:ph idx="1"/>
          </p:nvPr>
        </p:nvSpPr>
        <p:spPr>
          <a:xfrm>
            <a:off x="838200" y="1127760"/>
            <a:ext cx="10515600" cy="1409700"/>
          </a:xfrm>
        </p:spPr>
        <p:txBody>
          <a:bodyPr>
            <a:normAutofit fontScale="92500" lnSpcReduction="10000"/>
          </a:bodyPr>
          <a:lstStyle>
            <a:lvl1pPr>
              <a:defRPr>
                <a:latin typeface="Twinkl" pitchFamily="50" charset="0"/>
              </a:defRPr>
            </a:lvl1pPr>
            <a:lvl2pPr>
              <a:defRPr/>
            </a:lvl2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551082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364384" y="6196014"/>
            <a:ext cx="7683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59510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lanit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719667" y="2359034"/>
            <a:ext cx="10752667" cy="655294"/>
          </a:xfrm>
          <a:noFill/>
          <a:ln>
            <a:noFill/>
          </a:ln>
        </p:spPr>
        <p:txBody>
          <a:bodyPr>
            <a:noAutofit/>
          </a:bodyPr>
          <a:lstStyle>
            <a:lvl1pPr algn="ctr">
              <a:defRPr sz="6600" b="1">
                <a:solidFill>
                  <a:schemeClr val="bg1"/>
                </a:solidFill>
                <a:latin typeface="Tuffy" panose="020B0603060100000000" pitchFamily="34" charset="0"/>
              </a:defRPr>
            </a:lvl1pPr>
          </a:lstStyle>
          <a:p>
            <a:r>
              <a:rPr lang="en-US"/>
              <a:t>Click to edit Master title style</a:t>
            </a:r>
            <a:endParaRPr lang="en-GB" dirty="0"/>
          </a:p>
        </p:txBody>
      </p:sp>
      <p:sp>
        <p:nvSpPr>
          <p:cNvPr id="11" name="Text Placeholder 10"/>
          <p:cNvSpPr>
            <a:spLocks noGrp="1"/>
          </p:cNvSpPr>
          <p:nvPr>
            <p:ph type="body" sz="quarter" idx="10"/>
          </p:nvPr>
        </p:nvSpPr>
        <p:spPr>
          <a:xfrm>
            <a:off x="2206626" y="3199951"/>
            <a:ext cx="7778749" cy="543989"/>
          </a:xfrm>
          <a:noFill/>
          <a:ln>
            <a:noFill/>
          </a:ln>
        </p:spPr>
        <p:txBody>
          <a:bodyPr anchor="ctr" anchorCtr="1">
            <a:noAutofit/>
          </a:bodyPr>
          <a:lstStyle>
            <a:lvl1pPr marL="0" indent="0" algn="ctr">
              <a:buNone/>
              <a:defRPr sz="2800">
                <a:solidFill>
                  <a:schemeClr val="bg1"/>
                </a:solidFill>
                <a:latin typeface="Tuffy" panose="020B0603060100000000" pitchFamily="34" charset="0"/>
              </a:defRPr>
            </a:lvl1pPr>
          </a:lstStyle>
          <a:p>
            <a:pPr lvl="0"/>
            <a:r>
              <a:rPr lang="en-US"/>
              <a:t>Edit Master text styles</a:t>
            </a:r>
          </a:p>
        </p:txBody>
      </p:sp>
    </p:spTree>
    <p:extLst>
      <p:ext uri="{BB962C8B-B14F-4D97-AF65-F5344CB8AC3E}">
        <p14:creationId xmlns:p14="http://schemas.microsoft.com/office/powerpoint/2010/main" val="23090639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Rounded Rectangle 2"/>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Twinkl"/>
                <a:ea typeface="+mn-ea"/>
                <a:cs typeface="+mn-cs"/>
              </a:rPr>
              <a:t> </a:t>
            </a:r>
          </a:p>
        </p:txBody>
      </p:sp>
      <p:sp>
        <p:nvSpPr>
          <p:cNvPr id="2" name="Title 1"/>
          <p:cNvSpPr>
            <a:spLocks noGrp="1"/>
          </p:cNvSpPr>
          <p:nvPr>
            <p:ph type="ctrTitle"/>
          </p:nvPr>
        </p:nvSpPr>
        <p:spPr>
          <a:xfrm>
            <a:off x="622301" y="1122363"/>
            <a:ext cx="10934700" cy="2387600"/>
          </a:xfrm>
        </p:spPr>
        <p:txBody>
          <a:bodyPr>
            <a:normAutofit/>
          </a:bodyPr>
          <a:lstStyle>
            <a:lvl1pPr algn="ctr">
              <a:defRPr sz="4000">
                <a:latin typeface="Twinkl"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3111541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2/6/2024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54051" y="695325"/>
            <a:ext cx="10883900"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54051" y="1957388"/>
            <a:ext cx="10883900"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209121619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s://www.arbookfind.co.uk/UserType.aspx?RedirectURL=%2fdefault.aspx"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84767" y="1571919"/>
            <a:ext cx="8915399" cy="4343400"/>
          </a:xfrm>
        </p:spPr>
        <p:txBody>
          <a:bodyPr>
            <a:noAutofit/>
          </a:bodyPr>
          <a:lstStyle/>
          <a:p>
            <a:r>
              <a:rPr lang="en-GB" sz="1600" dirty="0">
                <a:solidFill>
                  <a:srgbClr val="002060"/>
                </a:solidFill>
              </a:rPr>
              <a:t>Assessment and book level grading </a:t>
            </a:r>
            <a:r>
              <a:rPr lang="en-GB" sz="1600" dirty="0" smtClean="0">
                <a:solidFill>
                  <a:srgbClr val="002060"/>
                </a:solidFill>
              </a:rPr>
              <a:t>inc. Accelerated </a:t>
            </a:r>
            <a:r>
              <a:rPr lang="en-GB" sz="1600" dirty="0">
                <a:solidFill>
                  <a:srgbClr val="002060"/>
                </a:solidFill>
              </a:rPr>
              <a:t>Reader and how it </a:t>
            </a:r>
            <a:r>
              <a:rPr lang="en-GB" sz="1600" dirty="0" smtClean="0">
                <a:solidFill>
                  <a:srgbClr val="002060"/>
                </a:solidFill>
              </a:rPr>
              <a:t>works</a:t>
            </a:r>
            <a:br>
              <a:rPr lang="en-GB" sz="1600" dirty="0" smtClean="0">
                <a:solidFill>
                  <a:srgbClr val="002060"/>
                </a:solidFill>
              </a:rPr>
            </a:br>
            <a:r>
              <a:rPr lang="en-GB" sz="1600" dirty="0" smtClean="0">
                <a:solidFill>
                  <a:srgbClr val="002060"/>
                </a:solidFill>
              </a:rPr>
              <a:t> </a:t>
            </a:r>
            <a:r>
              <a:rPr lang="en-GB" sz="1600" dirty="0">
                <a:solidFill>
                  <a:srgbClr val="002060"/>
                </a:solidFill>
              </a:rPr>
              <a:t/>
            </a:r>
            <a:br>
              <a:rPr lang="en-GB" sz="1600" dirty="0">
                <a:solidFill>
                  <a:srgbClr val="002060"/>
                </a:solidFill>
              </a:rPr>
            </a:br>
            <a:r>
              <a:rPr lang="en-GB" sz="1600" dirty="0">
                <a:solidFill>
                  <a:srgbClr val="002060"/>
                </a:solidFill>
              </a:rPr>
              <a:t>The importance of reading  - 5 times per week </a:t>
            </a:r>
            <a:r>
              <a:rPr lang="en-GB" sz="1600" dirty="0" smtClean="0">
                <a:solidFill>
                  <a:srgbClr val="002060"/>
                </a:solidFill>
              </a:rPr>
              <a:t/>
            </a:r>
            <a:br>
              <a:rPr lang="en-GB" sz="1600" dirty="0" smtClean="0">
                <a:solidFill>
                  <a:srgbClr val="002060"/>
                </a:solidFill>
              </a:rPr>
            </a:br>
            <a:r>
              <a:rPr lang="en-GB" sz="1600" dirty="0">
                <a:solidFill>
                  <a:srgbClr val="002060"/>
                </a:solidFill>
              </a:rPr>
              <a:t/>
            </a:r>
            <a:br>
              <a:rPr lang="en-GB" sz="1600" dirty="0">
                <a:solidFill>
                  <a:srgbClr val="002060"/>
                </a:solidFill>
              </a:rPr>
            </a:br>
            <a:r>
              <a:rPr lang="en-GB" sz="1600" dirty="0">
                <a:solidFill>
                  <a:srgbClr val="002060"/>
                </a:solidFill>
              </a:rPr>
              <a:t>Quizzing </a:t>
            </a:r>
            <a:r>
              <a:rPr lang="en-GB" sz="1600" dirty="0" smtClean="0">
                <a:solidFill>
                  <a:srgbClr val="002060"/>
                </a:solidFill>
              </a:rPr>
              <a:t>reading books </a:t>
            </a:r>
            <a:br>
              <a:rPr lang="en-GB" sz="1600" dirty="0" smtClean="0">
                <a:solidFill>
                  <a:srgbClr val="002060"/>
                </a:solidFill>
              </a:rPr>
            </a:br>
            <a:r>
              <a:rPr lang="en-GB" sz="1600" dirty="0">
                <a:solidFill>
                  <a:srgbClr val="002060"/>
                </a:solidFill>
              </a:rPr>
              <a:t/>
            </a:r>
            <a:br>
              <a:rPr lang="en-GB" sz="1600" dirty="0">
                <a:solidFill>
                  <a:srgbClr val="002060"/>
                </a:solidFill>
              </a:rPr>
            </a:br>
            <a:r>
              <a:rPr lang="en-GB" sz="1600" dirty="0">
                <a:solidFill>
                  <a:srgbClr val="002060"/>
                </a:solidFill>
              </a:rPr>
              <a:t>Focussed readers / independent </a:t>
            </a:r>
            <a:r>
              <a:rPr lang="en-GB" sz="1600" dirty="0" smtClean="0">
                <a:solidFill>
                  <a:srgbClr val="002060"/>
                </a:solidFill>
              </a:rPr>
              <a:t>reading</a:t>
            </a:r>
            <a:br>
              <a:rPr lang="en-GB" sz="1600" dirty="0" smtClean="0">
                <a:solidFill>
                  <a:srgbClr val="002060"/>
                </a:solidFill>
              </a:rPr>
            </a:br>
            <a:r>
              <a:rPr lang="en-GB" sz="1600" dirty="0">
                <a:solidFill>
                  <a:srgbClr val="002060"/>
                </a:solidFill>
              </a:rPr>
              <a:t/>
            </a:r>
            <a:br>
              <a:rPr lang="en-GB" sz="1600" dirty="0">
                <a:solidFill>
                  <a:srgbClr val="002060"/>
                </a:solidFill>
              </a:rPr>
            </a:br>
            <a:r>
              <a:rPr lang="en-GB" sz="1600" dirty="0" smtClean="0">
                <a:solidFill>
                  <a:srgbClr val="002060"/>
                </a:solidFill>
              </a:rPr>
              <a:t>VIPERS</a:t>
            </a:r>
            <a:br>
              <a:rPr lang="en-GB" sz="1600" dirty="0" smtClean="0">
                <a:solidFill>
                  <a:srgbClr val="002060"/>
                </a:solidFill>
              </a:rPr>
            </a:br>
            <a:r>
              <a:rPr lang="en-GB" sz="1600" dirty="0" smtClean="0">
                <a:solidFill>
                  <a:srgbClr val="002060"/>
                </a:solidFill>
              </a:rPr>
              <a:t> </a:t>
            </a:r>
            <a:br>
              <a:rPr lang="en-GB" sz="1600" dirty="0" smtClean="0">
                <a:solidFill>
                  <a:srgbClr val="002060"/>
                </a:solidFill>
              </a:rPr>
            </a:br>
            <a:r>
              <a:rPr lang="en-GB" sz="1600" dirty="0" smtClean="0">
                <a:solidFill>
                  <a:srgbClr val="002060"/>
                </a:solidFill>
              </a:rPr>
              <a:t>Whole Class Reading lessons (WCR)</a:t>
            </a:r>
            <a:r>
              <a:rPr lang="en-GB" sz="1600" dirty="0" smtClean="0">
                <a:solidFill>
                  <a:srgbClr val="002060"/>
                </a:solidFill>
              </a:rPr>
              <a:t/>
            </a:r>
            <a:br>
              <a:rPr lang="en-GB" sz="1600" dirty="0" smtClean="0">
                <a:solidFill>
                  <a:srgbClr val="002060"/>
                </a:solidFill>
              </a:rPr>
            </a:br>
            <a:r>
              <a:rPr lang="en-GB" sz="1600" dirty="0">
                <a:solidFill>
                  <a:srgbClr val="002060"/>
                </a:solidFill>
              </a:rPr>
              <a:t/>
            </a:r>
            <a:br>
              <a:rPr lang="en-GB" sz="1600" dirty="0">
                <a:solidFill>
                  <a:srgbClr val="002060"/>
                </a:solidFill>
              </a:rPr>
            </a:br>
            <a:r>
              <a:rPr lang="en-GB" sz="1600" dirty="0" smtClean="0">
                <a:solidFill>
                  <a:srgbClr val="002060"/>
                </a:solidFill>
              </a:rPr>
              <a:t>Hug </a:t>
            </a:r>
            <a:r>
              <a:rPr lang="en-GB" sz="1600" dirty="0">
                <a:solidFill>
                  <a:srgbClr val="002060"/>
                </a:solidFill>
              </a:rPr>
              <a:t>in a mug / reading </a:t>
            </a:r>
            <a:r>
              <a:rPr lang="en-GB" sz="1600" dirty="0" smtClean="0">
                <a:solidFill>
                  <a:srgbClr val="002060"/>
                </a:solidFill>
              </a:rPr>
              <a:t>rewards/ Reading </a:t>
            </a:r>
            <a:r>
              <a:rPr lang="en-GB" sz="1600" dirty="0">
                <a:solidFill>
                  <a:srgbClr val="002060"/>
                </a:solidFill>
              </a:rPr>
              <a:t>Club </a:t>
            </a:r>
            <a:r>
              <a:rPr lang="en-GB" sz="1600" dirty="0" smtClean="0">
                <a:solidFill>
                  <a:srgbClr val="002060"/>
                </a:solidFill>
              </a:rPr>
              <a:t/>
            </a:r>
            <a:br>
              <a:rPr lang="en-GB" sz="1600" dirty="0" smtClean="0">
                <a:solidFill>
                  <a:srgbClr val="002060"/>
                </a:solidFill>
              </a:rPr>
            </a:br>
            <a:r>
              <a:rPr lang="en-GB" sz="1600" dirty="0" smtClean="0">
                <a:solidFill>
                  <a:srgbClr val="002060"/>
                </a:solidFill>
              </a:rPr>
              <a:t/>
            </a:r>
            <a:br>
              <a:rPr lang="en-GB" sz="1600" dirty="0" smtClean="0">
                <a:solidFill>
                  <a:srgbClr val="002060"/>
                </a:solidFill>
              </a:rPr>
            </a:br>
            <a:r>
              <a:rPr lang="en-GB" sz="1600" dirty="0" smtClean="0">
                <a:solidFill>
                  <a:srgbClr val="002060"/>
                </a:solidFill>
              </a:rPr>
              <a:t>Reading Spines / Class </a:t>
            </a:r>
            <a:r>
              <a:rPr lang="en-GB" sz="1600" dirty="0">
                <a:solidFill>
                  <a:srgbClr val="002060"/>
                </a:solidFill>
              </a:rPr>
              <a:t>reading books and protected characteristics </a:t>
            </a:r>
            <a:r>
              <a:rPr lang="en-GB" sz="1600" dirty="0" smtClean="0">
                <a:solidFill>
                  <a:srgbClr val="002060"/>
                </a:solidFill>
              </a:rPr>
              <a:t>/ Choral reading </a:t>
            </a:r>
            <a:br>
              <a:rPr lang="en-GB" sz="1600" dirty="0" smtClean="0">
                <a:solidFill>
                  <a:srgbClr val="002060"/>
                </a:solidFill>
              </a:rPr>
            </a:br>
            <a:r>
              <a:rPr lang="en-GB" sz="1600" dirty="0">
                <a:solidFill>
                  <a:srgbClr val="002060"/>
                </a:solidFill>
              </a:rPr>
              <a:t/>
            </a:r>
            <a:br>
              <a:rPr lang="en-GB" sz="1600" dirty="0">
                <a:solidFill>
                  <a:srgbClr val="002060"/>
                </a:solidFill>
              </a:rPr>
            </a:br>
            <a:r>
              <a:rPr lang="en-GB" sz="1600" dirty="0">
                <a:solidFill>
                  <a:srgbClr val="002060"/>
                </a:solidFill>
              </a:rPr>
              <a:t>How you can support your child to read inc. VIPERS in reading diaries </a:t>
            </a:r>
            <a:br>
              <a:rPr lang="en-GB" sz="1600" dirty="0">
                <a:solidFill>
                  <a:srgbClr val="002060"/>
                </a:solidFill>
              </a:rPr>
            </a:br>
            <a:endParaRPr lang="en-GB" sz="1600" dirty="0">
              <a:solidFill>
                <a:srgbClr val="002060"/>
              </a:solidFill>
            </a:endParaRPr>
          </a:p>
        </p:txBody>
      </p:sp>
      <p:sp>
        <p:nvSpPr>
          <p:cNvPr id="4" name="TextBox 3"/>
          <p:cNvSpPr txBox="1"/>
          <p:nvPr/>
        </p:nvSpPr>
        <p:spPr>
          <a:xfrm>
            <a:off x="3309870" y="785611"/>
            <a:ext cx="6465195" cy="584775"/>
          </a:xfrm>
          <a:prstGeom prst="rect">
            <a:avLst/>
          </a:prstGeom>
          <a:noFill/>
        </p:spPr>
        <p:txBody>
          <a:bodyPr wrap="square" rtlCol="0">
            <a:spAutoFit/>
          </a:bodyPr>
          <a:lstStyle/>
          <a:p>
            <a:r>
              <a:rPr lang="en-GB" sz="3200" dirty="0" smtClean="0"/>
              <a:t>Reading in Year 4 </a:t>
            </a:r>
            <a:endParaRPr lang="en-GB" sz="3200" dirty="0"/>
          </a:p>
        </p:txBody>
      </p:sp>
    </p:spTree>
    <p:extLst>
      <p:ext uri="{BB962C8B-B14F-4D97-AF65-F5344CB8AC3E}">
        <p14:creationId xmlns:p14="http://schemas.microsoft.com/office/powerpoint/2010/main" val="2509814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3236" y="1628966"/>
            <a:ext cx="8220075" cy="994306"/>
          </a:xfrm>
        </p:spPr>
        <p:txBody>
          <a:bodyPr/>
          <a:lstStyle/>
          <a:p>
            <a:r>
              <a:rPr lang="en-GB" altLang="en-US" u="sng" dirty="0">
                <a:latin typeface="Twinkl" panose="020B0604020202020204" charset="0"/>
              </a:rPr>
              <a:t>WCR – </a:t>
            </a:r>
            <a:r>
              <a:rPr lang="en-GB" altLang="en-US" u="sng" dirty="0" smtClean="0">
                <a:latin typeface="Twinkl" panose="020B0604020202020204" charset="0"/>
              </a:rPr>
              <a:t>2nd of 2 lessons</a:t>
            </a:r>
            <a:br>
              <a:rPr lang="en-GB" altLang="en-US" u="sng" dirty="0" smtClean="0">
                <a:latin typeface="Twinkl" panose="020B0604020202020204" charset="0"/>
              </a:rPr>
            </a:br>
            <a:r>
              <a:rPr lang="en-GB" altLang="en-US" u="sng" dirty="0">
                <a:latin typeface="Twinkl" panose="020B0604020202020204" charset="0"/>
              </a:rPr>
              <a:t/>
            </a:r>
            <a:br>
              <a:rPr lang="en-GB" altLang="en-US" u="sng" dirty="0">
                <a:latin typeface="Twinkl" panose="020B0604020202020204" charset="0"/>
              </a:rPr>
            </a:br>
            <a:r>
              <a:rPr lang="en-GB" altLang="en-US" u="sng" dirty="0">
                <a:latin typeface="Twinkl" panose="020B0604020202020204" charset="0"/>
              </a:rPr>
              <a:t>WALT: Know how to decode meanings from a text.</a:t>
            </a:r>
            <a:br>
              <a:rPr lang="en-GB" altLang="en-US" u="sng" dirty="0">
                <a:latin typeface="Twinkl" panose="020B0604020202020204" charset="0"/>
              </a:rPr>
            </a:br>
            <a:endParaRPr lang="en-GB" dirty="0"/>
          </a:p>
        </p:txBody>
      </p:sp>
      <p:pic>
        <p:nvPicPr>
          <p:cNvPr id="4" name="Picture 3"/>
          <p:cNvPicPr>
            <a:picLocks noChangeAspect="1"/>
          </p:cNvPicPr>
          <p:nvPr/>
        </p:nvPicPr>
        <p:blipFill>
          <a:blip r:embed="rId2"/>
          <a:stretch>
            <a:fillRect/>
          </a:stretch>
        </p:blipFill>
        <p:spPr>
          <a:xfrm>
            <a:off x="5332186" y="3450918"/>
            <a:ext cx="4671125" cy="2601091"/>
          </a:xfrm>
          <a:prstGeom prst="rect">
            <a:avLst/>
          </a:prstGeom>
        </p:spPr>
      </p:pic>
      <p:pic>
        <p:nvPicPr>
          <p:cNvPr id="5" name="Picture 4"/>
          <p:cNvPicPr>
            <a:picLocks noChangeAspect="1"/>
          </p:cNvPicPr>
          <p:nvPr/>
        </p:nvPicPr>
        <p:blipFill>
          <a:blip r:embed="rId3"/>
          <a:stretch>
            <a:fillRect/>
          </a:stretch>
        </p:blipFill>
        <p:spPr>
          <a:xfrm>
            <a:off x="2636364" y="3200421"/>
            <a:ext cx="2430943" cy="3470419"/>
          </a:xfrm>
          <a:prstGeom prst="rect">
            <a:avLst/>
          </a:prstGeom>
        </p:spPr>
      </p:pic>
    </p:spTree>
    <p:extLst>
      <p:ext uri="{BB962C8B-B14F-4D97-AF65-F5344CB8AC3E}">
        <p14:creationId xmlns:p14="http://schemas.microsoft.com/office/powerpoint/2010/main" val="409637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42095" y="809085"/>
            <a:ext cx="7277492" cy="2264466"/>
          </a:xfrm>
          <a:prstGeom prst="rect">
            <a:avLst/>
          </a:prstGeom>
        </p:spPr>
        <p:txBody>
          <a:bodyPr wrap="square">
            <a:spAutoFit/>
          </a:bodyPr>
          <a:lstStyle/>
          <a:p>
            <a:pPr defTabSz="914400" eaLnBrk="0" fontAlgn="base" hangingPunct="0">
              <a:spcBef>
                <a:spcPct val="0"/>
              </a:spcBef>
              <a:spcAft>
                <a:spcPct val="0"/>
              </a:spcAft>
            </a:pPr>
            <a:r>
              <a:rPr lang="en-GB" altLang="en-US" sz="4105" b="1" dirty="0">
                <a:solidFill>
                  <a:srgbClr val="1C1C1C"/>
                </a:solidFill>
                <a:latin typeface="Twinkl" panose="020B0604020202020204" charset="0"/>
              </a:rPr>
              <a:t>Paired </a:t>
            </a:r>
            <a:r>
              <a:rPr lang="en-GB" altLang="en-US" sz="4105" b="1" dirty="0">
                <a:solidFill>
                  <a:srgbClr val="1C1C1C"/>
                </a:solidFill>
                <a:latin typeface="Twinkl" panose="020B0604020202020204" charset="0"/>
              </a:rPr>
              <a:t>reading</a:t>
            </a:r>
          </a:p>
          <a:p>
            <a:pPr defTabSz="914400" eaLnBrk="0" fontAlgn="base" hangingPunct="0">
              <a:spcBef>
                <a:spcPct val="0"/>
              </a:spcBef>
              <a:spcAft>
                <a:spcPct val="0"/>
              </a:spcAft>
            </a:pPr>
            <a:endParaRPr lang="en-US" sz="4105" b="1" dirty="0">
              <a:solidFill>
                <a:srgbClr val="1C1C1C"/>
              </a:solidFill>
              <a:latin typeface="Twinkl" panose="020B0604020202020204" charset="0"/>
            </a:endParaRPr>
          </a:p>
          <a:p>
            <a:pPr defTabSz="914400" eaLnBrk="0" fontAlgn="base" hangingPunct="0">
              <a:spcBef>
                <a:spcPct val="0"/>
              </a:spcBef>
              <a:spcAft>
                <a:spcPct val="0"/>
              </a:spcAft>
            </a:pPr>
            <a:endParaRPr lang="en-GB" dirty="0">
              <a:solidFill>
                <a:srgbClr val="1C1C1C"/>
              </a:solidFill>
              <a:latin typeface="Twinkl" pitchFamily="2" charset="0"/>
            </a:endParaRPr>
          </a:p>
          <a:p>
            <a:pPr defTabSz="914400" eaLnBrk="0" fontAlgn="base" hangingPunct="0">
              <a:spcBef>
                <a:spcPct val="0"/>
              </a:spcBef>
              <a:spcAft>
                <a:spcPct val="0"/>
              </a:spcAft>
            </a:pPr>
            <a:r>
              <a:rPr lang="en-GB" altLang="en-US" sz="4105" dirty="0">
                <a:solidFill>
                  <a:srgbClr val="1C1C1C"/>
                </a:solidFill>
                <a:latin typeface="Twinkl" panose="020B0604020202020204" charset="0"/>
              </a:rPr>
              <a:t>Take </a:t>
            </a:r>
            <a:r>
              <a:rPr lang="en-GB" altLang="en-US" sz="4105" dirty="0">
                <a:solidFill>
                  <a:srgbClr val="1C1C1C"/>
                </a:solidFill>
                <a:latin typeface="Twinkl" panose="020B0604020202020204" charset="0"/>
              </a:rPr>
              <a:t>turns to read </a:t>
            </a:r>
            <a:r>
              <a:rPr lang="en-GB" altLang="en-US" sz="4105" dirty="0">
                <a:solidFill>
                  <a:srgbClr val="1C1C1C"/>
                </a:solidFill>
                <a:latin typeface="Twinkl" panose="020B0604020202020204" charset="0"/>
              </a:rPr>
              <a:t>section 1.</a:t>
            </a:r>
            <a:endParaRPr lang="en-GB" dirty="0">
              <a:solidFill>
                <a:srgbClr val="1C1C1C"/>
              </a:solidFill>
              <a:latin typeface="Twinkl" pitchFamily="2" charset="0"/>
            </a:endParaRPr>
          </a:p>
        </p:txBody>
      </p:sp>
    </p:spTree>
    <p:extLst>
      <p:ext uri="{BB962C8B-B14F-4D97-AF65-F5344CB8AC3E}">
        <p14:creationId xmlns:p14="http://schemas.microsoft.com/office/powerpoint/2010/main" val="1295749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77766" y="801280"/>
            <a:ext cx="7070102" cy="4569969"/>
          </a:xfrm>
          <a:prstGeom prst="rect">
            <a:avLst/>
          </a:prstGeom>
          <a:noFill/>
        </p:spPr>
        <p:txBody>
          <a:bodyPr wrap="square" rtlCol="0">
            <a:spAutoFit/>
          </a:bodyPr>
          <a:lstStyle/>
          <a:p>
            <a:pPr defTabSz="781995" fontAlgn="base">
              <a:spcBef>
                <a:spcPct val="0"/>
              </a:spcBef>
              <a:spcAft>
                <a:spcPct val="0"/>
              </a:spcAft>
            </a:pPr>
            <a:r>
              <a:rPr lang="en-GB" altLang="en-US" sz="3600" b="1" dirty="0">
                <a:solidFill>
                  <a:srgbClr val="1C1C1C"/>
                </a:solidFill>
                <a:latin typeface="Twinkl" panose="020B0604020202020204" charset="0"/>
              </a:rPr>
              <a:t>Quick Quiz  </a:t>
            </a:r>
            <a:r>
              <a:rPr lang="en-GB" altLang="en-US" sz="2800" dirty="0">
                <a:solidFill>
                  <a:srgbClr val="1C1C1C"/>
                </a:solidFill>
                <a:latin typeface="Twinkl" panose="020B0604020202020204" charset="0"/>
              </a:rPr>
              <a:t>(answers in books)</a:t>
            </a:r>
          </a:p>
          <a:p>
            <a:pPr defTabSz="781995" fontAlgn="base">
              <a:spcBef>
                <a:spcPct val="0"/>
              </a:spcBef>
              <a:spcAft>
                <a:spcPct val="0"/>
              </a:spcAft>
            </a:pPr>
            <a:endParaRPr lang="en-GB" altLang="en-US" sz="3600" dirty="0">
              <a:solidFill>
                <a:srgbClr val="1C1C1C"/>
              </a:solidFill>
              <a:latin typeface="Twinkl" panose="020B0604020202020204" charset="0"/>
            </a:endParaRPr>
          </a:p>
          <a:p>
            <a:pPr marL="439872" indent="-439872" defTabSz="781995" fontAlgn="base">
              <a:spcBef>
                <a:spcPct val="0"/>
              </a:spcBef>
              <a:spcAft>
                <a:spcPct val="0"/>
              </a:spcAft>
              <a:buFontTx/>
              <a:buAutoNum type="arabicPeriod"/>
            </a:pPr>
            <a:endParaRPr lang="en-GB" altLang="en-US" sz="2737" dirty="0">
              <a:solidFill>
                <a:srgbClr val="1C1C1C"/>
              </a:solidFill>
              <a:latin typeface="Twinkl" panose="020B0604020202020204" charset="0"/>
            </a:endParaRPr>
          </a:p>
          <a:p>
            <a:pPr defTabSz="781995" fontAlgn="base">
              <a:spcBef>
                <a:spcPct val="0"/>
              </a:spcBef>
              <a:spcAft>
                <a:spcPct val="0"/>
              </a:spcAft>
            </a:pPr>
            <a:r>
              <a:rPr lang="en-GB" altLang="en-US" sz="2737" dirty="0">
                <a:solidFill>
                  <a:srgbClr val="1C1C1C"/>
                </a:solidFill>
                <a:latin typeface="Twinkl" panose="020B0604020202020204" charset="0"/>
              </a:rPr>
              <a:t>1. What type of text is this? </a:t>
            </a:r>
          </a:p>
          <a:p>
            <a:pPr defTabSz="781995" fontAlgn="base">
              <a:spcBef>
                <a:spcPct val="0"/>
              </a:spcBef>
              <a:spcAft>
                <a:spcPct val="0"/>
              </a:spcAft>
            </a:pPr>
            <a:r>
              <a:rPr lang="en-GB" altLang="en-US" sz="2737" dirty="0">
                <a:solidFill>
                  <a:srgbClr val="1C1C1C"/>
                </a:solidFill>
                <a:latin typeface="Twinkl" panose="020B0604020202020204" charset="0"/>
              </a:rPr>
              <a:t>(</a:t>
            </a:r>
            <a:r>
              <a:rPr lang="en-GB" altLang="en-US" sz="2737" dirty="0">
                <a:solidFill>
                  <a:srgbClr val="1C1C1C"/>
                </a:solidFill>
                <a:latin typeface="Twinkl" panose="020B0604020202020204" charset="0"/>
              </a:rPr>
              <a:t>fiction or non-fiction)</a:t>
            </a:r>
          </a:p>
          <a:p>
            <a:pPr marL="439872" indent="-439872" defTabSz="781995" fontAlgn="base">
              <a:spcBef>
                <a:spcPct val="0"/>
              </a:spcBef>
              <a:spcAft>
                <a:spcPct val="0"/>
              </a:spcAft>
              <a:buFontTx/>
              <a:buAutoNum type="arabicPeriod"/>
            </a:pPr>
            <a:endParaRPr lang="en-GB" altLang="en-US" sz="2737" dirty="0">
              <a:solidFill>
                <a:srgbClr val="1C1C1C"/>
              </a:solidFill>
              <a:latin typeface="Twinkl" panose="020B0604020202020204" charset="0"/>
            </a:endParaRPr>
          </a:p>
          <a:p>
            <a:pPr defTabSz="781995" fontAlgn="base">
              <a:spcBef>
                <a:spcPct val="0"/>
              </a:spcBef>
              <a:spcAft>
                <a:spcPct val="0"/>
              </a:spcAft>
            </a:pPr>
            <a:r>
              <a:rPr lang="en-GB" altLang="en-US" sz="2737" dirty="0">
                <a:solidFill>
                  <a:srgbClr val="1C1C1C"/>
                </a:solidFill>
                <a:latin typeface="Twinkl" panose="020B0604020202020204" charset="0"/>
              </a:rPr>
              <a:t>2. </a:t>
            </a:r>
            <a:r>
              <a:rPr lang="en-GB" altLang="en-US" sz="2737" dirty="0">
                <a:solidFill>
                  <a:srgbClr val="1C1C1C"/>
                </a:solidFill>
                <a:latin typeface="Twinkl" panose="020B0604020202020204" charset="0"/>
              </a:rPr>
              <a:t>What religion does the text focus upon?</a:t>
            </a:r>
            <a:endParaRPr lang="en-GB" altLang="en-US" sz="2737" dirty="0">
              <a:solidFill>
                <a:srgbClr val="1C1C1C"/>
              </a:solidFill>
              <a:latin typeface="Twinkl" panose="020B0604020202020204" charset="0"/>
            </a:endParaRPr>
          </a:p>
          <a:p>
            <a:pPr defTabSz="781995" fontAlgn="base">
              <a:spcBef>
                <a:spcPct val="0"/>
              </a:spcBef>
              <a:spcAft>
                <a:spcPct val="0"/>
              </a:spcAft>
            </a:pPr>
            <a:r>
              <a:rPr lang="en-GB" altLang="en-US" sz="2737" dirty="0">
                <a:solidFill>
                  <a:srgbClr val="1C1C1C"/>
                </a:solidFill>
                <a:latin typeface="Twinkl" panose="020B0604020202020204" charset="0"/>
              </a:rPr>
              <a:t> </a:t>
            </a:r>
          </a:p>
          <a:p>
            <a:pPr defTabSz="781995" fontAlgn="base">
              <a:spcBef>
                <a:spcPct val="0"/>
              </a:spcBef>
              <a:spcAft>
                <a:spcPct val="0"/>
              </a:spcAft>
            </a:pPr>
            <a:r>
              <a:rPr lang="en-GB" altLang="en-US" sz="2737" dirty="0">
                <a:solidFill>
                  <a:srgbClr val="1C1C1C"/>
                </a:solidFill>
                <a:latin typeface="Twinkl" panose="020B0604020202020204" charset="0"/>
              </a:rPr>
              <a:t>3. </a:t>
            </a:r>
            <a:r>
              <a:rPr lang="en-GB" altLang="en-US" sz="2737" dirty="0">
                <a:solidFill>
                  <a:srgbClr val="1C1C1C"/>
                </a:solidFill>
                <a:latin typeface="Twinkl" panose="020B0604020202020204" charset="0"/>
              </a:rPr>
              <a:t>Do all Christians take a pilgrimage in their life?</a:t>
            </a:r>
            <a:endParaRPr lang="en-GB" altLang="en-US" sz="2737" dirty="0">
              <a:solidFill>
                <a:srgbClr val="1C1C1C"/>
              </a:solidFill>
              <a:latin typeface="Twinkl" panose="020B0604020202020204" charset="0"/>
            </a:endParaRPr>
          </a:p>
        </p:txBody>
      </p:sp>
    </p:spTree>
    <p:extLst>
      <p:ext uri="{BB962C8B-B14F-4D97-AF65-F5344CB8AC3E}">
        <p14:creationId xmlns:p14="http://schemas.microsoft.com/office/powerpoint/2010/main" val="532738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00953" y="2395700"/>
            <a:ext cx="4572000" cy="3046988"/>
          </a:xfrm>
          <a:prstGeom prst="rect">
            <a:avLst/>
          </a:prstGeom>
        </p:spPr>
        <p:txBody>
          <a:bodyPr>
            <a:spAutoFit/>
          </a:bodyPr>
          <a:lstStyle/>
          <a:p>
            <a:pPr defTabSz="914400">
              <a:buFont typeface="Arial" panose="020B0604020202020204" pitchFamily="34" charset="0"/>
              <a:buChar char="•"/>
              <a:defRPr/>
            </a:pPr>
            <a:r>
              <a:rPr lang="en-US" altLang="en-US" sz="4800" kern="0" dirty="0">
                <a:solidFill>
                  <a:srgbClr val="1C1C1C"/>
                </a:solidFill>
                <a:latin typeface="Twinkl" pitchFamily="2" charset="0"/>
              </a:rPr>
              <a:t>mentioned</a:t>
            </a:r>
            <a:endParaRPr lang="en-GB" altLang="en-US" sz="4800" kern="0" dirty="0">
              <a:solidFill>
                <a:srgbClr val="1C1C1C"/>
              </a:solidFill>
              <a:latin typeface="Twinkl" pitchFamily="2" charset="0"/>
            </a:endParaRPr>
          </a:p>
          <a:p>
            <a:pPr defTabSz="914400">
              <a:buFont typeface="Arial" panose="020B0604020202020204" pitchFamily="34" charset="0"/>
              <a:buChar char="•"/>
              <a:defRPr/>
            </a:pPr>
            <a:r>
              <a:rPr lang="en-US" altLang="en-US" sz="4800" kern="0" dirty="0">
                <a:solidFill>
                  <a:srgbClr val="1C1C1C"/>
                </a:solidFill>
                <a:latin typeface="Twinkl" pitchFamily="2" charset="0"/>
              </a:rPr>
              <a:t>associated</a:t>
            </a:r>
            <a:endParaRPr lang="en-GB" altLang="en-US" sz="4800" kern="0" dirty="0">
              <a:solidFill>
                <a:srgbClr val="1C1C1C"/>
              </a:solidFill>
              <a:latin typeface="Twinkl" pitchFamily="2" charset="0"/>
            </a:endParaRPr>
          </a:p>
          <a:p>
            <a:pPr defTabSz="914400">
              <a:buFont typeface="Arial" panose="020B0604020202020204" pitchFamily="34" charset="0"/>
              <a:buChar char="•"/>
              <a:defRPr/>
            </a:pPr>
            <a:r>
              <a:rPr lang="en-US" altLang="en-US" sz="4800" kern="0" dirty="0">
                <a:solidFill>
                  <a:srgbClr val="1C1C1C"/>
                </a:solidFill>
                <a:latin typeface="Twinkl" pitchFamily="2" charset="0"/>
              </a:rPr>
              <a:t>spiritual</a:t>
            </a:r>
            <a:endParaRPr lang="en-GB" altLang="en-US" sz="4800" kern="0" dirty="0">
              <a:solidFill>
                <a:srgbClr val="1C1C1C"/>
              </a:solidFill>
              <a:latin typeface="Twinkl" pitchFamily="2" charset="0"/>
            </a:endParaRPr>
          </a:p>
          <a:p>
            <a:pPr defTabSz="914400">
              <a:defRPr/>
            </a:pPr>
            <a:endParaRPr lang="en-GB" altLang="en-US" sz="4800" kern="0" dirty="0">
              <a:solidFill>
                <a:srgbClr val="1C1C1C"/>
              </a:solidFill>
              <a:latin typeface="Twinkl" pitchFamily="2" charset="0"/>
            </a:endParaRPr>
          </a:p>
        </p:txBody>
      </p:sp>
      <p:sp>
        <p:nvSpPr>
          <p:cNvPr id="4" name="Rectangle 3"/>
          <p:cNvSpPr/>
          <p:nvPr/>
        </p:nvSpPr>
        <p:spPr>
          <a:xfrm>
            <a:off x="3171303" y="927093"/>
            <a:ext cx="4715843" cy="724044"/>
          </a:xfrm>
          <a:prstGeom prst="rect">
            <a:avLst/>
          </a:prstGeom>
        </p:spPr>
        <p:txBody>
          <a:bodyPr wrap="none">
            <a:spAutoFit/>
          </a:bodyPr>
          <a:lstStyle/>
          <a:p>
            <a:pPr defTabSz="781995" fontAlgn="base">
              <a:spcBef>
                <a:spcPct val="0"/>
              </a:spcBef>
              <a:spcAft>
                <a:spcPct val="0"/>
              </a:spcAft>
            </a:pPr>
            <a:r>
              <a:rPr lang="en-GB" altLang="en-US" sz="4105" b="1" dirty="0">
                <a:solidFill>
                  <a:srgbClr val="1C1C1C"/>
                </a:solidFill>
                <a:latin typeface="Twinkl" panose="020B0604020202020204" charset="0"/>
              </a:rPr>
              <a:t>Vocabulary Check</a:t>
            </a:r>
          </a:p>
        </p:txBody>
      </p:sp>
      <p:pic>
        <p:nvPicPr>
          <p:cNvPr id="5" name="Picture 4"/>
          <p:cNvPicPr>
            <a:picLocks noChangeAspect="1"/>
          </p:cNvPicPr>
          <p:nvPr/>
        </p:nvPicPr>
        <p:blipFill>
          <a:blip r:embed="rId2"/>
          <a:stretch>
            <a:fillRect/>
          </a:stretch>
        </p:blipFill>
        <p:spPr>
          <a:xfrm>
            <a:off x="8247098" y="480197"/>
            <a:ext cx="1542422" cy="1542422"/>
          </a:xfrm>
          <a:prstGeom prst="rect">
            <a:avLst/>
          </a:prstGeom>
        </p:spPr>
      </p:pic>
    </p:spTree>
    <p:extLst>
      <p:ext uri="{BB962C8B-B14F-4D97-AF65-F5344CB8AC3E}">
        <p14:creationId xmlns:p14="http://schemas.microsoft.com/office/powerpoint/2010/main" val="2001900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4638" y="2326550"/>
            <a:ext cx="8220075" cy="994306"/>
          </a:xfrm>
        </p:spPr>
        <p:txBody>
          <a:bodyPr/>
          <a:lstStyle/>
          <a:p>
            <a:pPr defTabSz="781995" eaLnBrk="1" hangingPunct="1">
              <a:lnSpc>
                <a:spcPct val="100000"/>
              </a:lnSpc>
            </a:pPr>
            <a:r>
              <a:rPr lang="en-GB" altLang="en-US" sz="4105" dirty="0">
                <a:latin typeface="Twinkl" panose="020B0604020202020204" charset="0"/>
                <a:ea typeface="+mn-ea"/>
                <a:cs typeface="+mn-cs"/>
              </a:rPr>
              <a:t>Choral reading- </a:t>
            </a:r>
            <a:br>
              <a:rPr lang="en-GB" altLang="en-US" sz="4105" dirty="0">
                <a:latin typeface="Twinkl" panose="020B0604020202020204" charset="0"/>
                <a:ea typeface="+mn-ea"/>
                <a:cs typeface="+mn-cs"/>
              </a:rPr>
            </a:br>
            <a:r>
              <a:rPr lang="en-GB" altLang="en-US" sz="4105" dirty="0">
                <a:latin typeface="Twinkl" panose="020B0604020202020204" charset="0"/>
                <a:ea typeface="+mn-ea"/>
                <a:cs typeface="+mn-cs"/>
              </a:rPr>
              <a:t/>
            </a:r>
            <a:br>
              <a:rPr lang="en-GB" altLang="en-US" sz="4105" dirty="0">
                <a:latin typeface="Twinkl" panose="020B0604020202020204" charset="0"/>
                <a:ea typeface="+mn-ea"/>
                <a:cs typeface="+mn-cs"/>
              </a:rPr>
            </a:br>
            <a:r>
              <a:rPr lang="en-GB" altLang="en-US" sz="4105" dirty="0">
                <a:latin typeface="Twinkl" panose="020B0604020202020204" charset="0"/>
                <a:ea typeface="+mn-ea"/>
                <a:cs typeface="+mn-cs"/>
              </a:rPr>
              <a:t>paragraphs 2 &amp; 3</a:t>
            </a:r>
            <a:r>
              <a:rPr lang="en-GB" altLang="en-US" sz="4105" b="0" dirty="0">
                <a:latin typeface="Twinkl" panose="020B0604020202020204" charset="0"/>
                <a:ea typeface="+mn-ea"/>
                <a:cs typeface="+mn-cs"/>
              </a:rPr>
              <a:t/>
            </a:r>
            <a:br>
              <a:rPr lang="en-GB" altLang="en-US" sz="4105" b="0" dirty="0">
                <a:latin typeface="Twinkl" panose="020B0604020202020204" charset="0"/>
                <a:ea typeface="+mn-ea"/>
                <a:cs typeface="+mn-cs"/>
              </a:rPr>
            </a:br>
            <a:endParaRPr lang="en-GB" dirty="0"/>
          </a:p>
        </p:txBody>
      </p:sp>
    </p:spTree>
    <p:extLst>
      <p:ext uri="{BB962C8B-B14F-4D97-AF65-F5344CB8AC3E}">
        <p14:creationId xmlns:p14="http://schemas.microsoft.com/office/powerpoint/2010/main" val="818236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7293" y="6465693"/>
            <a:ext cx="8220075" cy="994306"/>
          </a:xfrm>
        </p:spPr>
        <p:txBody>
          <a:bodyPr/>
          <a:lstStyle/>
          <a:p>
            <a:endParaRPr lang="en-GB" dirty="0"/>
          </a:p>
        </p:txBody>
      </p:sp>
      <p:sp>
        <p:nvSpPr>
          <p:cNvPr id="3" name="Rectangle 2"/>
          <p:cNvSpPr/>
          <p:nvPr/>
        </p:nvSpPr>
        <p:spPr>
          <a:xfrm>
            <a:off x="2490247" y="747523"/>
            <a:ext cx="5755064" cy="3882601"/>
          </a:xfrm>
          <a:prstGeom prst="rect">
            <a:avLst/>
          </a:prstGeom>
        </p:spPr>
        <p:txBody>
          <a:bodyPr wrap="square">
            <a:spAutoFit/>
          </a:bodyPr>
          <a:lstStyle/>
          <a:p>
            <a:pPr defTabSz="781995">
              <a:defRPr/>
            </a:pPr>
            <a:r>
              <a:rPr lang="en-US" altLang="en-US" sz="4105" b="1" kern="0" dirty="0">
                <a:solidFill>
                  <a:srgbClr val="1C1C1C"/>
                </a:solidFill>
                <a:latin typeface="Twinkl" panose="020B0604020202020204" charset="0"/>
              </a:rPr>
              <a:t>Table talk</a:t>
            </a:r>
            <a:endParaRPr lang="en-GB" altLang="en-US" sz="4105" b="1" kern="0" dirty="0">
              <a:solidFill>
                <a:srgbClr val="1C1C1C"/>
              </a:solidFill>
              <a:latin typeface="Twinkl" panose="020B0604020202020204" charset="0"/>
            </a:endParaRPr>
          </a:p>
          <a:p>
            <a:pPr defTabSz="781995">
              <a:defRPr/>
            </a:pPr>
            <a:endParaRPr lang="en-GB" altLang="en-US" sz="4105" b="1" kern="0" dirty="0">
              <a:solidFill>
                <a:srgbClr val="1C1C1C"/>
              </a:solidFill>
              <a:latin typeface="Twinkl" panose="020B0604020202020204" charset="0"/>
            </a:endParaRPr>
          </a:p>
          <a:p>
            <a:pPr defTabSz="781995">
              <a:defRPr/>
            </a:pPr>
            <a:r>
              <a:rPr lang="en-US" altLang="en-US" sz="4105" kern="0" dirty="0">
                <a:solidFill>
                  <a:srgbClr val="1C1C1C"/>
                </a:solidFill>
                <a:latin typeface="Twinkl" panose="020B0604020202020204" charset="0"/>
              </a:rPr>
              <a:t>Why do you think pilgrimage became more popular after Jesus’ death?</a:t>
            </a:r>
            <a:endParaRPr lang="en-GB" altLang="en-US" sz="4105" kern="0" dirty="0">
              <a:solidFill>
                <a:srgbClr val="1C1C1C"/>
              </a:solidFill>
              <a:latin typeface="Twinkl" panose="020B0604020202020204" charset="0"/>
            </a:endParaRPr>
          </a:p>
        </p:txBody>
      </p:sp>
      <p:pic>
        <p:nvPicPr>
          <p:cNvPr id="4" name="officeArt object" descr="Screenshot 2023-11-11 at 19.24.08.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61171" y="348125"/>
            <a:ext cx="1539613" cy="153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extLst>
      <p:ext uri="{BB962C8B-B14F-4D97-AF65-F5344CB8AC3E}">
        <p14:creationId xmlns:p14="http://schemas.microsoft.com/office/powerpoint/2010/main" val="1393739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9566" y="4443680"/>
            <a:ext cx="2580455" cy="994306"/>
          </a:xfrm>
        </p:spPr>
        <p:txBody>
          <a:bodyPr/>
          <a:lstStyle/>
          <a:p>
            <a:endParaRPr lang="en-GB" dirty="0"/>
          </a:p>
        </p:txBody>
      </p:sp>
      <p:sp>
        <p:nvSpPr>
          <p:cNvPr id="3" name="Rectangle 2"/>
          <p:cNvSpPr/>
          <p:nvPr/>
        </p:nvSpPr>
        <p:spPr>
          <a:xfrm>
            <a:off x="2116634" y="293001"/>
            <a:ext cx="7899660" cy="4214744"/>
          </a:xfrm>
          <a:prstGeom prst="rect">
            <a:avLst/>
          </a:prstGeom>
        </p:spPr>
        <p:txBody>
          <a:bodyPr wrap="square">
            <a:spAutoFit/>
          </a:bodyPr>
          <a:lstStyle/>
          <a:p>
            <a:pPr defTabSz="781995" fontAlgn="base">
              <a:spcBef>
                <a:spcPct val="0"/>
              </a:spcBef>
              <a:spcAft>
                <a:spcPct val="0"/>
              </a:spcAft>
              <a:defRPr/>
            </a:pPr>
            <a:r>
              <a:rPr lang="en-GB" altLang="en-US" sz="4105" b="1" dirty="0">
                <a:solidFill>
                  <a:srgbClr val="1C1C1C"/>
                </a:solidFill>
                <a:latin typeface="Twinkl" panose="020B0604020202020204" charset="0"/>
              </a:rPr>
              <a:t>Vocabulary Search</a:t>
            </a:r>
          </a:p>
          <a:p>
            <a:pPr defTabSz="781995" fontAlgn="base">
              <a:spcBef>
                <a:spcPct val="0"/>
              </a:spcBef>
              <a:spcAft>
                <a:spcPct val="0"/>
              </a:spcAft>
              <a:defRPr/>
            </a:pPr>
            <a:r>
              <a:rPr lang="en-GB" altLang="en-US" sz="3421" dirty="0">
                <a:solidFill>
                  <a:srgbClr val="1C1C1C"/>
                </a:solidFill>
                <a:latin typeface="Twinkl" panose="020B0604020202020204" charset="0"/>
              </a:rPr>
              <a:t>Find a word </a:t>
            </a:r>
            <a:r>
              <a:rPr lang="en-GB" altLang="en-US" sz="3421" dirty="0">
                <a:solidFill>
                  <a:srgbClr val="1C1C1C"/>
                </a:solidFill>
                <a:latin typeface="Twinkl" panose="020B0604020202020204" charset="0"/>
              </a:rPr>
              <a:t>in the glossary that means the same as:</a:t>
            </a:r>
          </a:p>
          <a:p>
            <a:pPr defTabSz="781995" fontAlgn="base">
              <a:spcBef>
                <a:spcPct val="0"/>
              </a:spcBef>
              <a:spcAft>
                <a:spcPct val="0"/>
              </a:spcAft>
              <a:defRPr/>
            </a:pPr>
            <a:r>
              <a:rPr lang="en-US" altLang="en-US" sz="3421" dirty="0">
                <a:solidFill>
                  <a:srgbClr val="1C1C1C"/>
                </a:solidFill>
                <a:latin typeface="Twinkl" panose="020B0604020202020204" charset="0"/>
              </a:rPr>
              <a:t>(write them down)</a:t>
            </a:r>
            <a:endParaRPr lang="en-GB" altLang="en-US" sz="3421" dirty="0">
              <a:solidFill>
                <a:srgbClr val="1C1C1C"/>
              </a:solidFill>
              <a:latin typeface="Twinkl" panose="020B0604020202020204" charset="0"/>
            </a:endParaRPr>
          </a:p>
          <a:p>
            <a:pPr defTabSz="781995" fontAlgn="base">
              <a:spcBef>
                <a:spcPct val="0"/>
              </a:spcBef>
              <a:spcAft>
                <a:spcPct val="0"/>
              </a:spcAft>
              <a:defRPr/>
            </a:pPr>
            <a:endParaRPr lang="en-US" altLang="en-US" sz="3421" dirty="0">
              <a:solidFill>
                <a:srgbClr val="1C1C1C"/>
              </a:solidFill>
              <a:latin typeface="Twinkl" panose="020B0604020202020204" charset="0"/>
            </a:endParaRPr>
          </a:p>
          <a:p>
            <a:pPr marL="285750" indent="-285750" defTabSz="781995" fontAlgn="base">
              <a:spcBef>
                <a:spcPct val="0"/>
              </a:spcBef>
              <a:spcAft>
                <a:spcPct val="0"/>
              </a:spcAft>
              <a:buFont typeface="Arial" panose="020B0604020202020204" pitchFamily="34" charset="0"/>
              <a:buChar char="•"/>
              <a:defRPr/>
            </a:pPr>
            <a:r>
              <a:rPr lang="en-US" altLang="en-US" sz="3600" dirty="0">
                <a:solidFill>
                  <a:srgbClr val="1C1C1C"/>
                </a:solidFill>
                <a:latin typeface="Twinkl" panose="020B0604020202020204" charset="0"/>
              </a:rPr>
              <a:t>d</a:t>
            </a:r>
            <a:r>
              <a:rPr lang="en-US" altLang="en-US" sz="3600" dirty="0" err="1">
                <a:solidFill>
                  <a:srgbClr val="1C1C1C"/>
                </a:solidFill>
                <a:latin typeface="Twinkl" panose="020B0604020202020204" charset="0"/>
              </a:rPr>
              <a:t>ue</a:t>
            </a:r>
            <a:r>
              <a:rPr lang="en-US" altLang="en-US" sz="3600" dirty="0">
                <a:solidFill>
                  <a:srgbClr val="1C1C1C"/>
                </a:solidFill>
                <a:latin typeface="Twinkl" panose="020B0604020202020204" charset="0"/>
              </a:rPr>
              <a:t> to or because of</a:t>
            </a:r>
          </a:p>
          <a:p>
            <a:pPr marL="285750" indent="-285750" defTabSz="781995" fontAlgn="base">
              <a:spcBef>
                <a:spcPct val="0"/>
              </a:spcBef>
              <a:spcAft>
                <a:spcPct val="0"/>
              </a:spcAft>
              <a:buFont typeface="Arial" panose="020B0604020202020204" pitchFamily="34" charset="0"/>
              <a:buChar char="•"/>
              <a:defRPr/>
            </a:pPr>
            <a:r>
              <a:rPr lang="en-US" altLang="en-US" sz="3600" dirty="0">
                <a:solidFill>
                  <a:srgbClr val="1C1C1C"/>
                </a:solidFill>
                <a:latin typeface="Twinkl" panose="020B0604020202020204" charset="0"/>
              </a:rPr>
              <a:t>h</a:t>
            </a:r>
            <a:r>
              <a:rPr lang="en-US" altLang="en-US" sz="3600" dirty="0" err="1">
                <a:solidFill>
                  <a:srgbClr val="1C1C1C"/>
                </a:solidFill>
                <a:latin typeface="Twinkl" panose="020B0604020202020204" charset="0"/>
              </a:rPr>
              <a:t>undreds</a:t>
            </a:r>
            <a:r>
              <a:rPr lang="en-US" altLang="en-US" sz="3600" dirty="0">
                <a:solidFill>
                  <a:srgbClr val="1C1C1C"/>
                </a:solidFill>
                <a:latin typeface="Twinkl" panose="020B0604020202020204" charset="0"/>
              </a:rPr>
              <a:t> of years</a:t>
            </a:r>
            <a:endParaRPr lang="en-GB" altLang="en-US" sz="3600" dirty="0">
              <a:solidFill>
                <a:srgbClr val="1C1C1C"/>
              </a:solidFill>
              <a:latin typeface="Twinkl" panose="020B0604020202020204" charset="0"/>
            </a:endParaRPr>
          </a:p>
          <a:p>
            <a:pPr defTabSz="781995" fontAlgn="base">
              <a:spcBef>
                <a:spcPct val="0"/>
              </a:spcBef>
              <a:spcAft>
                <a:spcPct val="0"/>
              </a:spcAft>
              <a:defRPr/>
            </a:pPr>
            <a:r>
              <a:rPr lang="en-GB" altLang="en-US" dirty="0">
                <a:solidFill>
                  <a:srgbClr val="1C1C1C"/>
                </a:solidFill>
                <a:latin typeface="Twinkl" panose="020B0604020202020204" charset="0"/>
              </a:rPr>
              <a:t> </a:t>
            </a:r>
            <a:endParaRPr lang="en-GB" altLang="en-US" dirty="0">
              <a:solidFill>
                <a:srgbClr val="1C1C1C"/>
              </a:solidFill>
              <a:latin typeface="Twinkl" panose="020B0604020202020204" charset="0"/>
            </a:endParaRPr>
          </a:p>
        </p:txBody>
      </p:sp>
      <p:pic>
        <p:nvPicPr>
          <p:cNvPr id="4" name="officeArt object" descr="Screenshot 2023-11-11 at 19.24.3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00021" y="111672"/>
            <a:ext cx="974817" cy="858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extLst>
      <p:ext uri="{BB962C8B-B14F-4D97-AF65-F5344CB8AC3E}">
        <p14:creationId xmlns:p14="http://schemas.microsoft.com/office/powerpoint/2010/main" val="3272507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9224" y="1214187"/>
            <a:ext cx="8220075" cy="994306"/>
          </a:xfrm>
        </p:spPr>
        <p:txBody>
          <a:bodyPr/>
          <a:lstStyle/>
          <a:p>
            <a:pPr defTabSz="781995" eaLnBrk="1" hangingPunct="1">
              <a:lnSpc>
                <a:spcPct val="100000"/>
              </a:lnSpc>
            </a:pPr>
            <a:r>
              <a:rPr lang="en-GB" altLang="en-US" sz="4105" dirty="0">
                <a:latin typeface="Twinkl" panose="020B0604020202020204" charset="0"/>
                <a:ea typeface="+mn-ea"/>
                <a:cs typeface="+mn-cs"/>
              </a:rPr>
              <a:t>echo reading- </a:t>
            </a:r>
            <a:br>
              <a:rPr lang="en-GB" altLang="en-US" sz="4105" dirty="0">
                <a:latin typeface="Twinkl" panose="020B0604020202020204" charset="0"/>
                <a:ea typeface="+mn-ea"/>
                <a:cs typeface="+mn-cs"/>
              </a:rPr>
            </a:br>
            <a:r>
              <a:rPr lang="en-GB" altLang="en-US" sz="4105" dirty="0">
                <a:latin typeface="Twinkl" panose="020B0604020202020204" charset="0"/>
                <a:ea typeface="+mn-ea"/>
                <a:cs typeface="+mn-cs"/>
              </a:rPr>
              <a:t>paragraph 4 and Glossary</a:t>
            </a:r>
            <a:r>
              <a:rPr lang="en-GB" altLang="en-US" sz="4105" b="0" dirty="0">
                <a:latin typeface="Twinkl" panose="020B0604020202020204" charset="0"/>
                <a:ea typeface="+mn-ea"/>
                <a:cs typeface="+mn-cs"/>
              </a:rPr>
              <a:t/>
            </a:r>
            <a:br>
              <a:rPr lang="en-GB" altLang="en-US" sz="4105" b="0" dirty="0">
                <a:latin typeface="Twinkl" panose="020B0604020202020204" charset="0"/>
                <a:ea typeface="+mn-ea"/>
                <a:cs typeface="+mn-cs"/>
              </a:rPr>
            </a:br>
            <a:endParaRPr lang="en-GB" dirty="0"/>
          </a:p>
        </p:txBody>
      </p:sp>
    </p:spTree>
    <p:extLst>
      <p:ext uri="{BB962C8B-B14F-4D97-AF65-F5344CB8AC3E}">
        <p14:creationId xmlns:p14="http://schemas.microsoft.com/office/powerpoint/2010/main" val="3181964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3174" y="5863694"/>
            <a:ext cx="8220075" cy="994306"/>
          </a:xfrm>
        </p:spPr>
        <p:txBody>
          <a:bodyPr/>
          <a:lstStyle/>
          <a:p>
            <a:endParaRPr lang="en-GB" dirty="0"/>
          </a:p>
        </p:txBody>
      </p:sp>
      <p:sp>
        <p:nvSpPr>
          <p:cNvPr id="3" name="Rectangle 2"/>
          <p:cNvSpPr/>
          <p:nvPr/>
        </p:nvSpPr>
        <p:spPr>
          <a:xfrm>
            <a:off x="2457255" y="592840"/>
            <a:ext cx="7192650" cy="3040063"/>
          </a:xfrm>
          <a:prstGeom prst="rect">
            <a:avLst/>
          </a:prstGeom>
        </p:spPr>
        <p:txBody>
          <a:bodyPr wrap="square">
            <a:spAutoFit/>
          </a:bodyPr>
          <a:lstStyle/>
          <a:p>
            <a:pPr defTabSz="781995" fontAlgn="base">
              <a:spcBef>
                <a:spcPct val="0"/>
              </a:spcBef>
              <a:spcAft>
                <a:spcPct val="0"/>
              </a:spcAft>
              <a:defRPr/>
            </a:pPr>
            <a:r>
              <a:rPr lang="en-GB" altLang="en-US" sz="4105" b="1" dirty="0">
                <a:solidFill>
                  <a:srgbClr val="1C1C1C"/>
                </a:solidFill>
                <a:latin typeface="Twinkl" panose="020B0604020202020204" charset="0"/>
              </a:rPr>
              <a:t>Individual Thinking</a:t>
            </a:r>
          </a:p>
          <a:p>
            <a:pPr defTabSz="781995" fontAlgn="base">
              <a:spcBef>
                <a:spcPct val="0"/>
              </a:spcBef>
              <a:spcAft>
                <a:spcPct val="0"/>
              </a:spcAft>
              <a:defRPr/>
            </a:pPr>
            <a:r>
              <a:rPr lang="en-GB" altLang="en-US" sz="1710" dirty="0">
                <a:solidFill>
                  <a:srgbClr val="1C1C1C"/>
                </a:solidFill>
                <a:latin typeface="Twinkl" panose="020B0604020202020204" charset="0"/>
              </a:rPr>
              <a:t>(write your answer down</a:t>
            </a:r>
            <a:r>
              <a:rPr lang="en-GB" altLang="en-US" sz="1710" dirty="0">
                <a:solidFill>
                  <a:srgbClr val="1C1C1C"/>
                </a:solidFill>
                <a:latin typeface="Twinkl" panose="020B0604020202020204" charset="0"/>
              </a:rPr>
              <a:t>)</a:t>
            </a:r>
          </a:p>
          <a:p>
            <a:pPr defTabSz="781995" fontAlgn="base">
              <a:spcBef>
                <a:spcPct val="0"/>
              </a:spcBef>
              <a:spcAft>
                <a:spcPct val="0"/>
              </a:spcAft>
              <a:defRPr/>
            </a:pPr>
            <a:endParaRPr lang="en-US" altLang="en-US" sz="1710" dirty="0">
              <a:solidFill>
                <a:srgbClr val="1C1C1C"/>
              </a:solidFill>
              <a:latin typeface="Twinkl" panose="020B0604020202020204" charset="0"/>
            </a:endParaRPr>
          </a:p>
          <a:p>
            <a:pPr defTabSz="781995" fontAlgn="base">
              <a:spcBef>
                <a:spcPct val="0"/>
              </a:spcBef>
              <a:spcAft>
                <a:spcPct val="0"/>
              </a:spcAft>
              <a:defRPr/>
            </a:pPr>
            <a:endParaRPr lang="en-GB" altLang="en-US" sz="1710" dirty="0">
              <a:solidFill>
                <a:srgbClr val="1C1C1C"/>
              </a:solidFill>
              <a:latin typeface="Twinkl" panose="020B0604020202020204" charset="0"/>
            </a:endParaRPr>
          </a:p>
          <a:p>
            <a:pPr defTabSz="781995" fontAlgn="base">
              <a:spcBef>
                <a:spcPct val="0"/>
              </a:spcBef>
              <a:spcAft>
                <a:spcPct val="0"/>
              </a:spcAft>
              <a:defRPr/>
            </a:pPr>
            <a:endParaRPr lang="en-GB" altLang="en-US" sz="1710" dirty="0">
              <a:solidFill>
                <a:srgbClr val="1C1C1C"/>
              </a:solidFill>
              <a:latin typeface="Twinkl" panose="020B0604020202020204" charset="0"/>
            </a:endParaRPr>
          </a:p>
          <a:p>
            <a:pPr defTabSz="781995" fontAlgn="base">
              <a:spcBef>
                <a:spcPct val="0"/>
              </a:spcBef>
              <a:spcAft>
                <a:spcPct val="0"/>
              </a:spcAft>
              <a:defRPr/>
            </a:pPr>
            <a:r>
              <a:rPr lang="en-GB" altLang="en-US" sz="4105" dirty="0">
                <a:solidFill>
                  <a:srgbClr val="1C1C1C"/>
                </a:solidFill>
                <a:latin typeface="Twinkl" panose="020B0604020202020204" charset="0"/>
              </a:rPr>
              <a:t>Who is the Pope and what are his roles in the church?</a:t>
            </a:r>
            <a:endParaRPr lang="en-GB" altLang="en-US" sz="4105" dirty="0">
              <a:solidFill>
                <a:srgbClr val="1C1C1C"/>
              </a:solidFill>
              <a:latin typeface="Twinkl" panose="020B0604020202020204" charset="0"/>
            </a:endParaRPr>
          </a:p>
        </p:txBody>
      </p:sp>
      <p:pic>
        <p:nvPicPr>
          <p:cNvPr id="4" name="officeArt object" descr="Screenshot 2023-11-11 at 19.23.5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05678" y="677249"/>
            <a:ext cx="1179828" cy="1265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extLst>
      <p:ext uri="{BB962C8B-B14F-4D97-AF65-F5344CB8AC3E}">
        <p14:creationId xmlns:p14="http://schemas.microsoft.com/office/powerpoint/2010/main" val="2632136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952" y="636989"/>
            <a:ext cx="8911687" cy="625141"/>
          </a:xfrm>
        </p:spPr>
        <p:txBody>
          <a:bodyPr>
            <a:normAutofit fontScale="90000"/>
          </a:bodyPr>
          <a:lstStyle/>
          <a:p>
            <a:pPr marL="571500" indent="-571500">
              <a:buFont typeface="Arial" panose="020B0604020202020204" pitchFamily="34" charset="0"/>
              <a:buChar char="•"/>
            </a:pPr>
            <a:r>
              <a:rPr lang="en-GB" dirty="0" smtClean="0"/>
              <a:t>Look at a Book with a Hug in a Mug </a:t>
            </a:r>
            <a:br>
              <a:rPr lang="en-GB" dirty="0" smtClean="0"/>
            </a:br>
            <a:endParaRPr lang="en-GB" dirty="0"/>
          </a:p>
        </p:txBody>
      </p:sp>
      <p:pic>
        <p:nvPicPr>
          <p:cNvPr id="3" name="Picture 2"/>
          <p:cNvPicPr>
            <a:picLocks noChangeAspect="1"/>
          </p:cNvPicPr>
          <p:nvPr/>
        </p:nvPicPr>
        <p:blipFill>
          <a:blip r:embed="rId2"/>
          <a:stretch>
            <a:fillRect/>
          </a:stretch>
        </p:blipFill>
        <p:spPr>
          <a:xfrm>
            <a:off x="581898" y="2611034"/>
            <a:ext cx="6301910" cy="2780093"/>
          </a:xfrm>
          <a:prstGeom prst="rect">
            <a:avLst/>
          </a:prstGeom>
        </p:spPr>
      </p:pic>
      <p:pic>
        <p:nvPicPr>
          <p:cNvPr id="4" name="Picture 3"/>
          <p:cNvPicPr>
            <a:picLocks noChangeAspect="1"/>
          </p:cNvPicPr>
          <p:nvPr/>
        </p:nvPicPr>
        <p:blipFill>
          <a:blip r:embed="rId3"/>
          <a:stretch>
            <a:fillRect/>
          </a:stretch>
        </p:blipFill>
        <p:spPr>
          <a:xfrm>
            <a:off x="7980753" y="2200855"/>
            <a:ext cx="2000250" cy="3600450"/>
          </a:xfrm>
          <a:prstGeom prst="rect">
            <a:avLst/>
          </a:prstGeom>
        </p:spPr>
      </p:pic>
      <p:sp>
        <p:nvSpPr>
          <p:cNvPr id="5" name="TextBox 4"/>
          <p:cNvSpPr txBox="1"/>
          <p:nvPr/>
        </p:nvSpPr>
        <p:spPr>
          <a:xfrm>
            <a:off x="2270951" y="1262130"/>
            <a:ext cx="8508665" cy="1569660"/>
          </a:xfrm>
          <a:prstGeom prst="rect">
            <a:avLst/>
          </a:prstGeom>
          <a:noFill/>
        </p:spPr>
        <p:txBody>
          <a:bodyPr wrap="square" rtlCol="0">
            <a:spAutoFit/>
          </a:bodyPr>
          <a:lstStyle/>
          <a:p>
            <a:pPr marL="457200" indent="-457200">
              <a:buFont typeface="Arial" panose="020B0604020202020204" pitchFamily="34" charset="0"/>
              <a:buChar char="•"/>
            </a:pPr>
            <a:r>
              <a:rPr lang="en-GB" sz="3200" dirty="0"/>
              <a:t>Reading </a:t>
            </a:r>
            <a:r>
              <a:rPr lang="en-GB" sz="3200" dirty="0" smtClean="0"/>
              <a:t>Rewards and certificates</a:t>
            </a:r>
          </a:p>
          <a:p>
            <a:pPr marL="457200" indent="-457200">
              <a:buFont typeface="Arial" panose="020B0604020202020204" pitchFamily="34" charset="0"/>
              <a:buChar char="•"/>
            </a:pPr>
            <a:r>
              <a:rPr lang="en-GB" sz="3200" dirty="0" err="1" smtClean="0"/>
              <a:t>Powerpoints</a:t>
            </a:r>
            <a:r>
              <a:rPr lang="en-GB" sz="3200" dirty="0" smtClean="0"/>
              <a:t>/rewards for 5x reads per week.  </a:t>
            </a:r>
            <a:endParaRPr lang="en-GB" sz="3200" dirty="0"/>
          </a:p>
        </p:txBody>
      </p:sp>
    </p:spTree>
    <p:extLst>
      <p:ext uri="{BB962C8B-B14F-4D97-AF65-F5344CB8AC3E}">
        <p14:creationId xmlns:p14="http://schemas.microsoft.com/office/powerpoint/2010/main" val="1106352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06579" y="1611086"/>
            <a:ext cx="10965777" cy="4937760"/>
          </a:xfrm>
          <a:prstGeom prst="rect">
            <a:avLst/>
          </a:prstGeom>
        </p:spPr>
      </p:pic>
      <p:sp>
        <p:nvSpPr>
          <p:cNvPr id="2" name="Title 1"/>
          <p:cNvSpPr>
            <a:spLocks noGrp="1"/>
          </p:cNvSpPr>
          <p:nvPr>
            <p:ph type="ctrTitle"/>
          </p:nvPr>
        </p:nvSpPr>
        <p:spPr>
          <a:xfrm>
            <a:off x="1822858" y="-2083526"/>
            <a:ext cx="8915399" cy="2262781"/>
          </a:xfrm>
        </p:spPr>
        <p:txBody>
          <a:bodyPr/>
          <a:lstStyle/>
          <a:p>
            <a:endParaRPr lang="en-GB" dirty="0"/>
          </a:p>
        </p:txBody>
      </p:sp>
      <p:sp>
        <p:nvSpPr>
          <p:cNvPr id="3" name="Subtitle 2"/>
          <p:cNvSpPr>
            <a:spLocks noGrp="1"/>
          </p:cNvSpPr>
          <p:nvPr>
            <p:ph type="subTitle" idx="1"/>
          </p:nvPr>
        </p:nvSpPr>
        <p:spPr>
          <a:xfrm>
            <a:off x="934584" y="-530095"/>
            <a:ext cx="8915399" cy="1126283"/>
          </a:xfrm>
        </p:spPr>
        <p:txBody>
          <a:bodyPr/>
          <a:lstStyle/>
          <a:p>
            <a:endParaRPr lang="en-GB" dirty="0"/>
          </a:p>
        </p:txBody>
      </p:sp>
    </p:spTree>
    <p:extLst>
      <p:ext uri="{BB962C8B-B14F-4D97-AF65-F5344CB8AC3E}">
        <p14:creationId xmlns:p14="http://schemas.microsoft.com/office/powerpoint/2010/main" val="1121785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185401" y="27637"/>
            <a:ext cx="4721449" cy="6830363"/>
          </a:xfrm>
          <a:prstGeom prst="rect">
            <a:avLst/>
          </a:prstGeom>
        </p:spPr>
      </p:pic>
      <p:pic>
        <p:nvPicPr>
          <p:cNvPr id="18" name="Picture 17"/>
          <p:cNvPicPr>
            <a:picLocks noChangeAspect="1"/>
          </p:cNvPicPr>
          <p:nvPr/>
        </p:nvPicPr>
        <p:blipFill>
          <a:blip r:embed="rId3"/>
          <a:stretch>
            <a:fillRect/>
          </a:stretch>
        </p:blipFill>
        <p:spPr>
          <a:xfrm>
            <a:off x="6906765" y="36874"/>
            <a:ext cx="4851646" cy="6821126"/>
          </a:xfrm>
          <a:prstGeom prst="rect">
            <a:avLst/>
          </a:prstGeom>
        </p:spPr>
      </p:pic>
      <p:sp>
        <p:nvSpPr>
          <p:cNvPr id="19" name="TextBox 18"/>
          <p:cNvSpPr txBox="1"/>
          <p:nvPr/>
        </p:nvSpPr>
        <p:spPr>
          <a:xfrm>
            <a:off x="5080715" y="412124"/>
            <a:ext cx="1652185" cy="923330"/>
          </a:xfrm>
          <a:prstGeom prst="rect">
            <a:avLst/>
          </a:prstGeom>
          <a:noFill/>
        </p:spPr>
        <p:txBody>
          <a:bodyPr wrap="square" rtlCol="0">
            <a:spAutoFit/>
          </a:bodyPr>
          <a:lstStyle/>
          <a:p>
            <a:r>
              <a:rPr lang="en-GB" dirty="0" smtClean="0"/>
              <a:t>Year 3 Reading Road Map</a:t>
            </a:r>
            <a:endParaRPr lang="en-GB" dirty="0"/>
          </a:p>
        </p:txBody>
      </p:sp>
      <p:sp>
        <p:nvSpPr>
          <p:cNvPr id="47" name="TextBox 46"/>
          <p:cNvSpPr txBox="1"/>
          <p:nvPr/>
        </p:nvSpPr>
        <p:spPr>
          <a:xfrm>
            <a:off x="5400540" y="4312276"/>
            <a:ext cx="1652185" cy="923330"/>
          </a:xfrm>
          <a:prstGeom prst="rect">
            <a:avLst/>
          </a:prstGeom>
          <a:noFill/>
        </p:spPr>
        <p:txBody>
          <a:bodyPr wrap="square" rtlCol="0">
            <a:spAutoFit/>
          </a:bodyPr>
          <a:lstStyle/>
          <a:p>
            <a:r>
              <a:rPr lang="en-GB" dirty="0" smtClean="0"/>
              <a:t>Year 4 Reading Road Map</a:t>
            </a:r>
            <a:endParaRPr lang="en-GB" dirty="0"/>
          </a:p>
        </p:txBody>
      </p:sp>
      <p:cxnSp>
        <p:nvCxnSpPr>
          <p:cNvPr id="21" name="Curved Connector 20"/>
          <p:cNvCxnSpPr>
            <a:stCxn id="19" idx="2"/>
          </p:cNvCxnSpPr>
          <p:nvPr/>
        </p:nvCxnSpPr>
        <p:spPr>
          <a:xfrm rot="5400000">
            <a:off x="4992732" y="991996"/>
            <a:ext cx="570619" cy="1257535"/>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urved Connector 22"/>
          <p:cNvCxnSpPr>
            <a:stCxn id="47" idx="0"/>
            <a:endCxn id="18" idx="1"/>
          </p:cNvCxnSpPr>
          <p:nvPr/>
        </p:nvCxnSpPr>
        <p:spPr>
          <a:xfrm rot="5400000" flipH="1" flipV="1">
            <a:off x="6134280" y="3539791"/>
            <a:ext cx="864839" cy="680132"/>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1285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2918" y="224865"/>
            <a:ext cx="10247313" cy="1280890"/>
          </a:xfrm>
        </p:spPr>
        <p:txBody>
          <a:bodyPr>
            <a:noAutofit/>
          </a:bodyPr>
          <a:lstStyle/>
          <a:p>
            <a:r>
              <a:rPr lang="en-GB"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Read with your child at least 5x per week ( 5 to 10 minutes a day is enough, some children will finish a book in this time, others will only read a few pages)</a:t>
            </a:r>
            <a:br>
              <a:rPr lang="en-GB"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GB"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Choose your  time carefully – 5 minutes of quality time is better than 15 minutes of stressful struggle. </a:t>
            </a:r>
            <a:r>
              <a:rPr lang="en-GB"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r>
            <a:br>
              <a:rPr lang="en-GB"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GB"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r>
            <a:br>
              <a:rPr lang="en-GB"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GB" sz="16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Use the VIPERS questions </a:t>
            </a:r>
            <a:r>
              <a:rPr lang="en-GB"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in the front of your child’s reading diary, in order to structure  1 or 2 questions about what your child has read. Please sign the diary after you have heard them read (Use the VIPERS code if you like) </a:t>
            </a:r>
            <a:br>
              <a:rPr lang="en-GB"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GB"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r>
            <a:br>
              <a:rPr lang="en-GB"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GB" sz="16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Repeated reading  - </a:t>
            </a:r>
            <a:r>
              <a:rPr lang="en-GB"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following recently published evidence, we are requesting that children who are reading at green and orange book band levels read their books at least twice – this is so that the first reading is to decode the text and begin to understand the story. The second reading allows for full comprehension and the development of fluent reading without the need to sound out unknown vocabulary </a:t>
            </a:r>
            <a:br>
              <a:rPr lang="en-GB"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GB"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r>
            <a:br>
              <a:rPr lang="en-GB"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GB" sz="16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Becoming independent</a:t>
            </a:r>
            <a:r>
              <a:rPr lang="en-GB"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r>
            <a:br>
              <a:rPr lang="en-GB"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GB"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As </a:t>
            </a:r>
            <a:r>
              <a:rPr lang="en-GB"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your child becomes a more confident and proficient  reader </a:t>
            </a:r>
            <a:r>
              <a:rPr lang="en-GB"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(usually </a:t>
            </a:r>
            <a:r>
              <a:rPr lang="en-GB"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Class</a:t>
            </a:r>
            <a:r>
              <a:rPr lang="en-GB"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4 +) the need to read with your child becomes less necessary, however </a:t>
            </a:r>
            <a:r>
              <a:rPr lang="en-GB" sz="1600" b="1" u="sng"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your child STILL needs to read 5x a week </a:t>
            </a:r>
            <a:r>
              <a:rPr lang="en-GB"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moving towards the </a:t>
            </a:r>
            <a:r>
              <a:rPr lang="en-GB"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Class</a:t>
            </a:r>
            <a:r>
              <a:rPr lang="en-GB"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5 goal of 60 pages per week. </a:t>
            </a:r>
            <a:r>
              <a:rPr lang="en-GB"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To remain engaged with your child’s reading, please use the VIPERS questions (just 1 or 2, to gauge how much your child has understood their test. Please continue to sign their diaries </a:t>
            </a:r>
            <a:r>
              <a:rPr lang="en-GB"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r>
            <a:br>
              <a:rPr lang="en-GB"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GB"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r>
            <a:br>
              <a:rPr lang="en-GB"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GB" sz="16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Making books exciting </a:t>
            </a:r>
            <a:r>
              <a:rPr lang="en-GB"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r>
            <a:br>
              <a:rPr lang="en-GB"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GB"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Your child’s school reading book</a:t>
            </a:r>
            <a:r>
              <a:rPr lang="en-GB"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is not the only book which they can read at home  (however, it is the book which they will need to read in school, as these books are carefully selected to build vocabulary, link with known phonics and build confidence) Self-chosen books are BRILLIANT for keeping children interested in reading, these are perfect for sharing at bedtimes etc. </a:t>
            </a:r>
            <a:br>
              <a:rPr lang="en-GB"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GB"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r>
            <a:br>
              <a:rPr lang="en-GB"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GB"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hlinkClick r:id="rId2"/>
              </a:rPr>
              <a:t>AR </a:t>
            </a:r>
            <a:r>
              <a:rPr lang="en-GB"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hlinkClick r:id="rId2"/>
              </a:rPr>
              <a:t>book finder: </a:t>
            </a:r>
            <a:r>
              <a:rPr lang="en-GB"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If your child buys a new book and you want to know the book level or the quiz number you can use this website to find those details </a:t>
            </a:r>
            <a:r>
              <a:rPr lang="en-GB"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r>
            <a:br>
              <a:rPr lang="en-GB"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GB"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r>
            <a:br>
              <a:rPr lang="en-GB"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GB" sz="1600" dirty="0">
                <a:solidFill>
                  <a:srgbClr val="002060"/>
                </a:solidFill>
              </a:rPr>
              <a:t> </a:t>
            </a:r>
            <a:br>
              <a:rPr lang="en-GB" sz="1600" dirty="0">
                <a:solidFill>
                  <a:srgbClr val="002060"/>
                </a:solidFill>
              </a:rPr>
            </a:br>
            <a:r>
              <a:rPr lang="en-GB" sz="1600" dirty="0">
                <a:solidFill>
                  <a:srgbClr val="002060"/>
                </a:solidFill>
              </a:rPr>
              <a:t/>
            </a:r>
            <a:br>
              <a:rPr lang="en-GB" sz="1600" dirty="0">
                <a:solidFill>
                  <a:srgbClr val="002060"/>
                </a:solidFill>
              </a:rPr>
            </a:br>
            <a:r>
              <a:rPr lang="en-GB" sz="1600" dirty="0">
                <a:solidFill>
                  <a:srgbClr val="002060"/>
                </a:solidFill>
              </a:rPr>
              <a:t/>
            </a:r>
            <a:br>
              <a:rPr lang="en-GB" sz="1600" dirty="0">
                <a:solidFill>
                  <a:srgbClr val="002060"/>
                </a:solidFill>
              </a:rPr>
            </a:br>
            <a:endParaRPr lang="en-GB" sz="1600" dirty="0"/>
          </a:p>
        </p:txBody>
      </p:sp>
    </p:spTree>
    <p:extLst>
      <p:ext uri="{BB962C8B-B14F-4D97-AF65-F5344CB8AC3E}">
        <p14:creationId xmlns:p14="http://schemas.microsoft.com/office/powerpoint/2010/main" val="3739874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5877" y="436012"/>
            <a:ext cx="8915399" cy="1468800"/>
          </a:xfrm>
        </p:spPr>
        <p:txBody>
          <a:bodyPr/>
          <a:lstStyle/>
          <a:p>
            <a:r>
              <a:rPr lang="en-GB" dirty="0" smtClean="0"/>
              <a:t>How do we teach spelling ? </a:t>
            </a:r>
            <a:endParaRPr lang="en-GB" dirty="0"/>
          </a:p>
        </p:txBody>
      </p:sp>
      <p:sp>
        <p:nvSpPr>
          <p:cNvPr id="3" name="Text Placeholder 2"/>
          <p:cNvSpPr>
            <a:spLocks noGrp="1"/>
          </p:cNvSpPr>
          <p:nvPr>
            <p:ph type="body" idx="1"/>
          </p:nvPr>
        </p:nvSpPr>
        <p:spPr>
          <a:xfrm>
            <a:off x="1596980" y="2163650"/>
            <a:ext cx="9907632" cy="4378818"/>
          </a:xfrm>
        </p:spPr>
        <p:txBody>
          <a:bodyPr>
            <a:normAutofit lnSpcReduction="10000"/>
          </a:bodyPr>
          <a:lstStyle/>
          <a:p>
            <a:r>
              <a:rPr lang="en-GB" dirty="0" smtClean="0"/>
              <a:t>Spelling are benchmarked at the beginning of the year. </a:t>
            </a:r>
          </a:p>
          <a:p>
            <a:r>
              <a:rPr lang="en-GB" dirty="0" smtClean="0"/>
              <a:t>We follow the Spelling Shed scheme and learn the Year 4 set of words.</a:t>
            </a:r>
          </a:p>
          <a:p>
            <a:r>
              <a:rPr lang="en-GB" dirty="0" smtClean="0"/>
              <a:t>Spellings are then set on a Friday and tested the following Friday. </a:t>
            </a:r>
          </a:p>
          <a:p>
            <a:endParaRPr lang="en-GB" dirty="0" smtClean="0"/>
          </a:p>
          <a:p>
            <a:r>
              <a:rPr lang="en-GB" dirty="0" smtClean="0"/>
              <a:t>Daily spelling practise takes place in school for 10 minutes per day. </a:t>
            </a:r>
          </a:p>
          <a:p>
            <a:endParaRPr lang="en-GB" dirty="0"/>
          </a:p>
          <a:p>
            <a:r>
              <a:rPr lang="en-GB" dirty="0" smtClean="0"/>
              <a:t>During </a:t>
            </a:r>
            <a:r>
              <a:rPr lang="en-GB" dirty="0"/>
              <a:t>spelling lessons, the children are taught the pattern of the spelling for that week . </a:t>
            </a:r>
          </a:p>
          <a:p>
            <a:endParaRPr lang="en-GB" dirty="0" smtClean="0"/>
          </a:p>
          <a:p>
            <a:r>
              <a:rPr lang="en-GB" dirty="0" err="1" smtClean="0"/>
              <a:t>Edshed</a:t>
            </a:r>
            <a:r>
              <a:rPr lang="en-GB" dirty="0" smtClean="0"/>
              <a:t> is used to help children to practise spellings – please can your child use </a:t>
            </a:r>
            <a:r>
              <a:rPr lang="en-GB" dirty="0" err="1" smtClean="0"/>
              <a:t>Edshed</a:t>
            </a:r>
            <a:r>
              <a:rPr lang="en-GB" dirty="0" smtClean="0"/>
              <a:t> to help to learn their spellings </a:t>
            </a:r>
          </a:p>
          <a:p>
            <a:endParaRPr lang="en-GB" dirty="0"/>
          </a:p>
          <a:p>
            <a:endParaRPr lang="en-GB" dirty="0" smtClean="0"/>
          </a:p>
          <a:p>
            <a:endParaRPr lang="en-GB" dirty="0" smtClean="0"/>
          </a:p>
          <a:p>
            <a:endParaRPr lang="en-GB" dirty="0"/>
          </a:p>
        </p:txBody>
      </p:sp>
    </p:spTree>
    <p:extLst>
      <p:ext uri="{BB962C8B-B14F-4D97-AF65-F5344CB8AC3E}">
        <p14:creationId xmlns:p14="http://schemas.microsoft.com/office/powerpoint/2010/main" val="1839552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EdShed </a:t>
            </a:r>
            <a:endParaRPr lang="en-GB" dirty="0"/>
          </a:p>
        </p:txBody>
      </p:sp>
      <p:pic>
        <p:nvPicPr>
          <p:cNvPr id="3" name="Picture 2"/>
          <p:cNvPicPr>
            <a:picLocks noChangeAspect="1"/>
          </p:cNvPicPr>
          <p:nvPr/>
        </p:nvPicPr>
        <p:blipFill>
          <a:blip r:embed="rId2"/>
          <a:stretch>
            <a:fillRect/>
          </a:stretch>
        </p:blipFill>
        <p:spPr>
          <a:xfrm>
            <a:off x="1592285" y="1149842"/>
            <a:ext cx="9239250" cy="6000750"/>
          </a:xfrm>
          <a:prstGeom prst="rect">
            <a:avLst/>
          </a:prstGeom>
        </p:spPr>
      </p:pic>
    </p:spTree>
    <p:extLst>
      <p:ext uri="{BB962C8B-B14F-4D97-AF65-F5344CB8AC3E}">
        <p14:creationId xmlns:p14="http://schemas.microsoft.com/office/powerpoint/2010/main" val="1549186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1404" y="0"/>
            <a:ext cx="11877675" cy="2724150"/>
          </a:xfrm>
          <a:prstGeom prst="rect">
            <a:avLst/>
          </a:prstGeom>
        </p:spPr>
      </p:pic>
      <p:pic>
        <p:nvPicPr>
          <p:cNvPr id="3" name="Picture 2"/>
          <p:cNvPicPr>
            <a:picLocks noChangeAspect="1"/>
          </p:cNvPicPr>
          <p:nvPr/>
        </p:nvPicPr>
        <p:blipFill>
          <a:blip r:embed="rId3"/>
          <a:stretch>
            <a:fillRect/>
          </a:stretch>
        </p:blipFill>
        <p:spPr>
          <a:xfrm>
            <a:off x="2850993" y="2941728"/>
            <a:ext cx="7207408" cy="3766152"/>
          </a:xfrm>
          <a:prstGeom prst="rect">
            <a:avLst/>
          </a:prstGeom>
        </p:spPr>
      </p:pic>
    </p:spTree>
    <p:extLst>
      <p:ext uri="{BB962C8B-B14F-4D97-AF65-F5344CB8AC3E}">
        <p14:creationId xmlns:p14="http://schemas.microsoft.com/office/powerpoint/2010/main" val="524070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500" dirty="0" smtClean="0"/>
              <a:t>Once your child has completed a STAR test, we receive the following information on each child: </a:t>
            </a:r>
            <a:endParaRPr lang="en-GB" sz="2500" dirty="0"/>
          </a:p>
        </p:txBody>
      </p:sp>
      <p:pic>
        <p:nvPicPr>
          <p:cNvPr id="3" name="Picture 2"/>
          <p:cNvPicPr>
            <a:picLocks noChangeAspect="1"/>
          </p:cNvPicPr>
          <p:nvPr/>
        </p:nvPicPr>
        <p:blipFill>
          <a:blip r:embed="rId2"/>
          <a:stretch>
            <a:fillRect/>
          </a:stretch>
        </p:blipFill>
        <p:spPr>
          <a:xfrm>
            <a:off x="1039365" y="2327118"/>
            <a:ext cx="10793278" cy="686538"/>
          </a:xfrm>
          <a:prstGeom prst="rect">
            <a:avLst/>
          </a:prstGeom>
        </p:spPr>
      </p:pic>
      <p:cxnSp>
        <p:nvCxnSpPr>
          <p:cNvPr id="5" name="Straight Arrow Connector 4"/>
          <p:cNvCxnSpPr/>
          <p:nvPr/>
        </p:nvCxnSpPr>
        <p:spPr>
          <a:xfrm flipV="1">
            <a:off x="8178085" y="3103808"/>
            <a:ext cx="631064" cy="10818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flipV="1">
            <a:off x="10468377" y="3103808"/>
            <a:ext cx="581696" cy="11848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73532" y="4185634"/>
            <a:ext cx="2485623" cy="369332"/>
          </a:xfrm>
          <a:prstGeom prst="rect">
            <a:avLst/>
          </a:prstGeom>
          <a:noFill/>
        </p:spPr>
        <p:txBody>
          <a:bodyPr wrap="square" rtlCol="0">
            <a:spAutoFit/>
          </a:bodyPr>
          <a:lstStyle/>
          <a:p>
            <a:r>
              <a:rPr lang="en-GB" dirty="0" smtClean="0"/>
              <a:t>Reading Age</a:t>
            </a:r>
            <a:endParaRPr lang="en-GB" dirty="0"/>
          </a:p>
        </p:txBody>
      </p:sp>
      <p:sp>
        <p:nvSpPr>
          <p:cNvPr id="9" name="TextBox 8"/>
          <p:cNvSpPr txBox="1"/>
          <p:nvPr/>
        </p:nvSpPr>
        <p:spPr>
          <a:xfrm>
            <a:off x="9807261" y="4370300"/>
            <a:ext cx="2485623" cy="369332"/>
          </a:xfrm>
          <a:prstGeom prst="rect">
            <a:avLst/>
          </a:prstGeom>
          <a:noFill/>
        </p:spPr>
        <p:txBody>
          <a:bodyPr wrap="square" rtlCol="0">
            <a:spAutoFit/>
          </a:bodyPr>
          <a:lstStyle/>
          <a:p>
            <a:r>
              <a:rPr lang="en-GB" dirty="0" smtClean="0"/>
              <a:t>Book Level Range </a:t>
            </a:r>
            <a:endParaRPr lang="en-GB" dirty="0"/>
          </a:p>
        </p:txBody>
      </p:sp>
      <p:sp>
        <p:nvSpPr>
          <p:cNvPr id="10" name="Oval 9"/>
          <p:cNvSpPr/>
          <p:nvPr/>
        </p:nvSpPr>
        <p:spPr>
          <a:xfrm>
            <a:off x="1365161" y="3696236"/>
            <a:ext cx="927278" cy="67406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1365161" y="4993262"/>
            <a:ext cx="927278" cy="67406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1365161" y="5763813"/>
            <a:ext cx="927278" cy="67406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3702676" y="3696236"/>
            <a:ext cx="927278" cy="67406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3702676" y="4554966"/>
            <a:ext cx="927278" cy="67406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3702676" y="5366542"/>
            <a:ext cx="927278" cy="67406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2350395" y="3816302"/>
            <a:ext cx="1352282" cy="1384995"/>
          </a:xfrm>
          <a:prstGeom prst="rect">
            <a:avLst/>
          </a:prstGeom>
          <a:noFill/>
        </p:spPr>
        <p:txBody>
          <a:bodyPr wrap="square" rtlCol="0">
            <a:spAutoFit/>
          </a:bodyPr>
          <a:lstStyle/>
          <a:p>
            <a:r>
              <a:rPr lang="en-GB" sz="1200" dirty="0" smtClean="0"/>
              <a:t>0.0 – 1.9</a:t>
            </a:r>
          </a:p>
          <a:p>
            <a:r>
              <a:rPr lang="en-GB" sz="1200" dirty="0" smtClean="0"/>
              <a:t>Children working here are using the phonically decodable books for KS 1 </a:t>
            </a:r>
            <a:endParaRPr lang="en-GB" sz="1200" dirty="0"/>
          </a:p>
        </p:txBody>
      </p:sp>
      <p:sp>
        <p:nvSpPr>
          <p:cNvPr id="17" name="TextBox 16"/>
          <p:cNvSpPr txBox="1"/>
          <p:nvPr/>
        </p:nvSpPr>
        <p:spPr>
          <a:xfrm>
            <a:off x="2348225" y="5330294"/>
            <a:ext cx="1352282" cy="369332"/>
          </a:xfrm>
          <a:prstGeom prst="rect">
            <a:avLst/>
          </a:prstGeom>
          <a:noFill/>
        </p:spPr>
        <p:txBody>
          <a:bodyPr wrap="square" rtlCol="0">
            <a:spAutoFit/>
          </a:bodyPr>
          <a:lstStyle/>
          <a:p>
            <a:r>
              <a:rPr lang="en-GB" dirty="0" smtClean="0"/>
              <a:t>2.0 – 2.9</a:t>
            </a:r>
            <a:endParaRPr lang="en-GB" dirty="0"/>
          </a:p>
        </p:txBody>
      </p:sp>
      <p:sp>
        <p:nvSpPr>
          <p:cNvPr id="18" name="TextBox 17"/>
          <p:cNvSpPr txBox="1"/>
          <p:nvPr/>
        </p:nvSpPr>
        <p:spPr>
          <a:xfrm>
            <a:off x="2350395" y="5993452"/>
            <a:ext cx="1352282" cy="369332"/>
          </a:xfrm>
          <a:prstGeom prst="rect">
            <a:avLst/>
          </a:prstGeom>
          <a:noFill/>
        </p:spPr>
        <p:txBody>
          <a:bodyPr wrap="square" rtlCol="0">
            <a:spAutoFit/>
          </a:bodyPr>
          <a:lstStyle/>
          <a:p>
            <a:r>
              <a:rPr lang="en-GB" dirty="0" smtClean="0"/>
              <a:t>3.0 – 3.9</a:t>
            </a:r>
            <a:endParaRPr lang="en-GB" dirty="0"/>
          </a:p>
        </p:txBody>
      </p:sp>
      <p:sp>
        <p:nvSpPr>
          <p:cNvPr id="19" name="TextBox 18"/>
          <p:cNvSpPr txBox="1"/>
          <p:nvPr/>
        </p:nvSpPr>
        <p:spPr>
          <a:xfrm>
            <a:off x="4893973" y="3816302"/>
            <a:ext cx="1352282" cy="369332"/>
          </a:xfrm>
          <a:prstGeom prst="rect">
            <a:avLst/>
          </a:prstGeom>
          <a:noFill/>
        </p:spPr>
        <p:txBody>
          <a:bodyPr wrap="square" rtlCol="0">
            <a:spAutoFit/>
          </a:bodyPr>
          <a:lstStyle/>
          <a:p>
            <a:r>
              <a:rPr lang="en-GB" dirty="0" smtClean="0"/>
              <a:t>4.0 – 4.9</a:t>
            </a:r>
            <a:endParaRPr lang="en-GB" dirty="0"/>
          </a:p>
        </p:txBody>
      </p:sp>
      <p:sp>
        <p:nvSpPr>
          <p:cNvPr id="20" name="TextBox 19"/>
          <p:cNvSpPr txBox="1"/>
          <p:nvPr/>
        </p:nvSpPr>
        <p:spPr>
          <a:xfrm>
            <a:off x="4939048" y="4683548"/>
            <a:ext cx="1352282" cy="369332"/>
          </a:xfrm>
          <a:prstGeom prst="rect">
            <a:avLst/>
          </a:prstGeom>
          <a:noFill/>
        </p:spPr>
        <p:txBody>
          <a:bodyPr wrap="square" rtlCol="0">
            <a:spAutoFit/>
          </a:bodyPr>
          <a:lstStyle/>
          <a:p>
            <a:r>
              <a:rPr lang="en-GB" dirty="0" smtClean="0"/>
              <a:t>5.0 – 5.9</a:t>
            </a:r>
            <a:endParaRPr lang="en-GB" dirty="0"/>
          </a:p>
        </p:txBody>
      </p:sp>
      <p:sp>
        <p:nvSpPr>
          <p:cNvPr id="21" name="TextBox 20"/>
          <p:cNvSpPr txBox="1"/>
          <p:nvPr/>
        </p:nvSpPr>
        <p:spPr>
          <a:xfrm>
            <a:off x="4939048" y="5550794"/>
            <a:ext cx="1352282" cy="369332"/>
          </a:xfrm>
          <a:prstGeom prst="rect">
            <a:avLst/>
          </a:prstGeom>
          <a:noFill/>
        </p:spPr>
        <p:txBody>
          <a:bodyPr wrap="square" rtlCol="0">
            <a:spAutoFit/>
          </a:bodyPr>
          <a:lstStyle/>
          <a:p>
            <a:r>
              <a:rPr lang="en-GB" dirty="0" smtClean="0"/>
              <a:t>6+</a:t>
            </a:r>
            <a:endParaRPr lang="en-GB" dirty="0"/>
          </a:p>
        </p:txBody>
      </p:sp>
      <p:sp>
        <p:nvSpPr>
          <p:cNvPr id="22" name="TextBox 21"/>
          <p:cNvSpPr txBox="1"/>
          <p:nvPr/>
        </p:nvSpPr>
        <p:spPr>
          <a:xfrm>
            <a:off x="2749639" y="3270820"/>
            <a:ext cx="2485623" cy="369332"/>
          </a:xfrm>
          <a:prstGeom prst="rect">
            <a:avLst/>
          </a:prstGeom>
          <a:noFill/>
        </p:spPr>
        <p:txBody>
          <a:bodyPr wrap="square" rtlCol="0">
            <a:spAutoFit/>
          </a:bodyPr>
          <a:lstStyle/>
          <a:p>
            <a:r>
              <a:rPr lang="en-GB" dirty="0" smtClean="0"/>
              <a:t>Book Levels  </a:t>
            </a:r>
            <a:endParaRPr lang="en-GB" dirty="0"/>
          </a:p>
        </p:txBody>
      </p:sp>
      <p:sp>
        <p:nvSpPr>
          <p:cNvPr id="4" name="Rectangle 3"/>
          <p:cNvSpPr/>
          <p:nvPr/>
        </p:nvSpPr>
        <p:spPr>
          <a:xfrm>
            <a:off x="3048000" y="2238103"/>
            <a:ext cx="2690949" cy="7755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47645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82592" y="1017431"/>
            <a:ext cx="6272011" cy="461665"/>
          </a:xfrm>
          <a:prstGeom prst="rect">
            <a:avLst/>
          </a:prstGeom>
          <a:noFill/>
        </p:spPr>
        <p:txBody>
          <a:bodyPr wrap="square" rtlCol="0">
            <a:spAutoFit/>
          </a:bodyPr>
          <a:lstStyle/>
          <a:p>
            <a:r>
              <a:rPr lang="en-GB" sz="2400" b="1" u="sng" dirty="0" smtClean="0"/>
              <a:t>AR Quizzing </a:t>
            </a:r>
            <a:endParaRPr lang="en-GB" sz="2400" b="1" u="sng" dirty="0"/>
          </a:p>
        </p:txBody>
      </p:sp>
      <p:pic>
        <p:nvPicPr>
          <p:cNvPr id="5" name="Picture 4"/>
          <p:cNvPicPr>
            <a:picLocks noChangeAspect="1"/>
          </p:cNvPicPr>
          <p:nvPr/>
        </p:nvPicPr>
        <p:blipFill>
          <a:blip r:embed="rId2"/>
          <a:stretch>
            <a:fillRect/>
          </a:stretch>
        </p:blipFill>
        <p:spPr>
          <a:xfrm>
            <a:off x="9561356" y="3648410"/>
            <a:ext cx="2419350" cy="3038475"/>
          </a:xfrm>
          <a:prstGeom prst="rect">
            <a:avLst/>
          </a:prstGeom>
        </p:spPr>
      </p:pic>
      <p:pic>
        <p:nvPicPr>
          <p:cNvPr id="6" name="Picture 5"/>
          <p:cNvPicPr>
            <a:picLocks noChangeAspect="1"/>
          </p:cNvPicPr>
          <p:nvPr/>
        </p:nvPicPr>
        <p:blipFill>
          <a:blip r:embed="rId3"/>
          <a:stretch>
            <a:fillRect/>
          </a:stretch>
        </p:blipFill>
        <p:spPr>
          <a:xfrm>
            <a:off x="6478074" y="5059408"/>
            <a:ext cx="2752256" cy="1484938"/>
          </a:xfrm>
          <a:prstGeom prst="rect">
            <a:avLst/>
          </a:prstGeom>
        </p:spPr>
      </p:pic>
      <p:pic>
        <p:nvPicPr>
          <p:cNvPr id="7" name="Picture 6"/>
          <p:cNvPicPr>
            <a:picLocks noChangeAspect="1"/>
          </p:cNvPicPr>
          <p:nvPr/>
        </p:nvPicPr>
        <p:blipFill>
          <a:blip r:embed="rId4"/>
          <a:stretch>
            <a:fillRect/>
          </a:stretch>
        </p:blipFill>
        <p:spPr>
          <a:xfrm>
            <a:off x="713972" y="1527555"/>
            <a:ext cx="9936856" cy="2188694"/>
          </a:xfrm>
          <a:prstGeom prst="rect">
            <a:avLst/>
          </a:prstGeom>
        </p:spPr>
      </p:pic>
    </p:spTree>
    <p:extLst>
      <p:ext uri="{BB962C8B-B14F-4D97-AF65-F5344CB8AC3E}">
        <p14:creationId xmlns:p14="http://schemas.microsoft.com/office/powerpoint/2010/main" val="2674023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7133" y="624110"/>
            <a:ext cx="9765963" cy="1280890"/>
          </a:xfrm>
        </p:spPr>
        <p:txBody>
          <a:bodyPr>
            <a:normAutofit fontScale="90000"/>
          </a:bodyPr>
          <a:lstStyle/>
          <a:p>
            <a:r>
              <a:rPr lang="en-GB" sz="2000" dirty="0" smtClean="0"/>
              <a:t/>
            </a:r>
            <a:br>
              <a:rPr lang="en-GB" sz="2000" dirty="0" smtClean="0"/>
            </a:br>
            <a:r>
              <a:rPr lang="en-GB" sz="2000" dirty="0"/>
              <a:t/>
            </a:r>
            <a:br>
              <a:rPr lang="en-GB" sz="2000" dirty="0"/>
            </a:br>
            <a:r>
              <a:rPr lang="en-GB" sz="4000" b="1" u="sng" dirty="0" smtClean="0"/>
              <a:t>Reading in Class </a:t>
            </a:r>
            <a:r>
              <a:rPr lang="en-GB" sz="2000" dirty="0" smtClean="0"/>
              <a:t/>
            </a:r>
            <a:br>
              <a:rPr lang="en-GB" sz="2000" dirty="0" smtClean="0"/>
            </a:br>
            <a:r>
              <a:rPr lang="en-GB" sz="2000" dirty="0"/>
              <a:t/>
            </a:r>
            <a:br>
              <a:rPr lang="en-GB" sz="2000" dirty="0"/>
            </a:br>
            <a:r>
              <a:rPr lang="en-GB" sz="2000" dirty="0" smtClean="0"/>
              <a:t/>
            </a:r>
            <a:br>
              <a:rPr lang="en-GB" sz="2000" dirty="0" smtClean="0"/>
            </a:br>
            <a:r>
              <a:rPr lang="en-GB" sz="2000" dirty="0"/>
              <a:t/>
            </a:r>
            <a:br>
              <a:rPr lang="en-GB" sz="2000" dirty="0"/>
            </a:br>
            <a:r>
              <a:rPr lang="en-GB" sz="2000" dirty="0" smtClean="0"/>
              <a:t>Your children reads every day in class either independently, chorally, in groups or to and adult. </a:t>
            </a:r>
            <a:br>
              <a:rPr lang="en-GB" sz="2000" dirty="0" smtClean="0"/>
            </a:br>
            <a:r>
              <a:rPr lang="en-GB" sz="2000" dirty="0" smtClean="0"/>
              <a:t/>
            </a:r>
            <a:br>
              <a:rPr lang="en-GB" sz="2000" dirty="0" smtClean="0"/>
            </a:br>
            <a:r>
              <a:rPr lang="en-GB" sz="2000" dirty="0" smtClean="0"/>
              <a:t>Each class holds a list of pupils and reads with children either individually or within a group every week – some children will be read with more often.</a:t>
            </a:r>
            <a:br>
              <a:rPr lang="en-GB" sz="2000" dirty="0" smtClean="0"/>
            </a:br>
            <a:r>
              <a:rPr lang="en-GB" sz="2000" dirty="0" smtClean="0"/>
              <a:t> </a:t>
            </a:r>
            <a:br>
              <a:rPr lang="en-GB" sz="2000" dirty="0" smtClean="0"/>
            </a:br>
            <a:r>
              <a:rPr lang="en-GB" sz="2000" dirty="0" smtClean="0"/>
              <a:t>This allows us to keeping a running assessment of progress made, vocabulary comprehension and reading fluency. </a:t>
            </a:r>
            <a:br>
              <a:rPr lang="en-GB" sz="2000" dirty="0" smtClean="0"/>
            </a:br>
            <a:r>
              <a:rPr lang="en-GB" sz="2000" dirty="0" smtClean="0"/>
              <a:t/>
            </a:r>
            <a:br>
              <a:rPr lang="en-GB" sz="2000" dirty="0" smtClean="0"/>
            </a:br>
            <a:r>
              <a:rPr lang="en-GB" sz="2000" dirty="0" smtClean="0"/>
              <a:t>Reading in class is not enough practise to learn to read fluently – children must also read 5x week at </a:t>
            </a:r>
            <a:r>
              <a:rPr lang="en-GB" sz="2000" dirty="0" smtClean="0"/>
              <a:t>home</a:t>
            </a:r>
            <a:r>
              <a:rPr lang="en-GB" sz="2000" dirty="0"/>
              <a:t> </a:t>
            </a:r>
            <a:r>
              <a:rPr lang="en-GB" sz="2000" dirty="0" smtClean="0"/>
              <a:t>and will need parental support to do so please.</a:t>
            </a:r>
            <a:r>
              <a:rPr lang="en-GB" dirty="0" smtClean="0"/>
              <a:t/>
            </a:r>
            <a:br>
              <a:rPr lang="en-GB" dirty="0" smtClean="0"/>
            </a:br>
            <a:endParaRPr lang="en-GB" dirty="0"/>
          </a:p>
        </p:txBody>
      </p:sp>
    </p:spTree>
    <p:extLst>
      <p:ext uri="{BB962C8B-B14F-4D97-AF65-F5344CB8AC3E}">
        <p14:creationId xmlns:p14="http://schemas.microsoft.com/office/powerpoint/2010/main" val="1095606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u="sng" dirty="0" smtClean="0"/>
              <a:t>VIPERS</a:t>
            </a:r>
            <a:r>
              <a:rPr lang="en-GB" dirty="0" smtClean="0"/>
              <a:t> </a:t>
            </a:r>
            <a:br>
              <a:rPr lang="en-GB" dirty="0" smtClean="0"/>
            </a:br>
            <a:r>
              <a:rPr lang="en-GB" dirty="0" err="1" smtClean="0"/>
              <a:t>VIPERS</a:t>
            </a:r>
            <a:r>
              <a:rPr lang="en-GB" dirty="0" smtClean="0"/>
              <a:t> is the taught reading strategy in school </a:t>
            </a:r>
            <a:endParaRPr lang="en-GB" dirty="0"/>
          </a:p>
        </p:txBody>
      </p:sp>
      <p:pic>
        <p:nvPicPr>
          <p:cNvPr id="3" name="Picture 2"/>
          <p:cNvPicPr>
            <a:picLocks noChangeAspect="1"/>
          </p:cNvPicPr>
          <p:nvPr/>
        </p:nvPicPr>
        <p:blipFill>
          <a:blip r:embed="rId2"/>
          <a:stretch>
            <a:fillRect/>
          </a:stretch>
        </p:blipFill>
        <p:spPr>
          <a:xfrm>
            <a:off x="4765184" y="2108647"/>
            <a:ext cx="3048000" cy="1790700"/>
          </a:xfrm>
          <a:prstGeom prst="rect">
            <a:avLst/>
          </a:prstGeom>
        </p:spPr>
      </p:pic>
    </p:spTree>
    <p:extLst>
      <p:ext uri="{BB962C8B-B14F-4D97-AF65-F5344CB8AC3E}">
        <p14:creationId xmlns:p14="http://schemas.microsoft.com/office/powerpoint/2010/main" val="2977990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03799" y="733344"/>
            <a:ext cx="7641479" cy="5196930"/>
          </a:xfrm>
          <a:prstGeom prst="rect">
            <a:avLst/>
          </a:prstGeom>
        </p:spPr>
      </p:pic>
    </p:spTree>
    <p:extLst>
      <p:ext uri="{BB962C8B-B14F-4D97-AF65-F5344CB8AC3E}">
        <p14:creationId xmlns:p14="http://schemas.microsoft.com/office/powerpoint/2010/main" val="1254221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18953" y="450761"/>
            <a:ext cx="9762186" cy="1477328"/>
          </a:xfrm>
          <a:prstGeom prst="rect">
            <a:avLst/>
          </a:prstGeom>
          <a:noFill/>
        </p:spPr>
        <p:txBody>
          <a:bodyPr wrap="square" rtlCol="0">
            <a:spAutoFit/>
          </a:bodyPr>
          <a:lstStyle/>
          <a:p>
            <a:r>
              <a:rPr lang="en-GB" dirty="0" smtClean="0"/>
              <a:t>You will also notice in your child’s diary a selection of VIPERS questions. When your child has read with an adult in school – they will record which VIPERS they have discussed with your child. (If you would like to use these questions at home too, that would really help your  child to get ‘under the skin’ of their book and increase their understanding.)    </a:t>
            </a:r>
            <a:endParaRPr lang="en-GB" dirty="0"/>
          </a:p>
        </p:txBody>
      </p:sp>
      <p:pic>
        <p:nvPicPr>
          <p:cNvPr id="4" name="Picture 3"/>
          <p:cNvPicPr>
            <a:picLocks noChangeAspect="1"/>
          </p:cNvPicPr>
          <p:nvPr/>
        </p:nvPicPr>
        <p:blipFill>
          <a:blip r:embed="rId2"/>
          <a:stretch>
            <a:fillRect/>
          </a:stretch>
        </p:blipFill>
        <p:spPr>
          <a:xfrm rot="5400000">
            <a:off x="3834181" y="999756"/>
            <a:ext cx="4858489" cy="6858000"/>
          </a:xfrm>
          <a:prstGeom prst="rect">
            <a:avLst/>
          </a:prstGeom>
        </p:spPr>
      </p:pic>
    </p:spTree>
    <p:extLst>
      <p:ext uri="{BB962C8B-B14F-4D97-AF65-F5344CB8AC3E}">
        <p14:creationId xmlns:p14="http://schemas.microsoft.com/office/powerpoint/2010/main" val="1696995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33303" y="435429"/>
            <a:ext cx="8490857" cy="2031325"/>
          </a:xfrm>
          <a:prstGeom prst="rect">
            <a:avLst/>
          </a:prstGeom>
          <a:noFill/>
        </p:spPr>
        <p:txBody>
          <a:bodyPr wrap="square" rtlCol="0">
            <a:spAutoFit/>
          </a:bodyPr>
          <a:lstStyle/>
          <a:p>
            <a:r>
              <a:rPr lang="en-GB" dirty="0" smtClean="0"/>
              <a:t>After much discussion at our recent INSET training day, we have just started to teach </a:t>
            </a:r>
            <a:r>
              <a:rPr lang="en-GB" dirty="0" smtClean="0"/>
              <a:t>4 </a:t>
            </a:r>
            <a:r>
              <a:rPr lang="en-GB" dirty="0" smtClean="0"/>
              <a:t>reading lessons per week, as well as the other reading opportunities mentioned. </a:t>
            </a:r>
          </a:p>
          <a:p>
            <a:r>
              <a:rPr lang="en-GB" dirty="0" smtClean="0"/>
              <a:t>These </a:t>
            </a:r>
            <a:r>
              <a:rPr lang="en-GB" dirty="0" smtClean="0"/>
              <a:t>are </a:t>
            </a:r>
            <a:r>
              <a:rPr lang="en-GB" dirty="0" smtClean="0"/>
              <a:t>30</a:t>
            </a:r>
            <a:r>
              <a:rPr lang="en-GB" dirty="0" smtClean="0"/>
              <a:t> </a:t>
            </a:r>
            <a:r>
              <a:rPr lang="en-GB" dirty="0" smtClean="0"/>
              <a:t>minutes long, </a:t>
            </a:r>
            <a:r>
              <a:rPr lang="en-GB" dirty="0" smtClean="0"/>
              <a:t>twice using the class text and twice with a curriculum text, usually linked to topic work.</a:t>
            </a:r>
            <a:endParaRPr lang="en-GB" dirty="0" smtClean="0"/>
          </a:p>
          <a:p>
            <a:endParaRPr lang="en-GB" dirty="0"/>
          </a:p>
          <a:p>
            <a:r>
              <a:rPr lang="en-GB" dirty="0" smtClean="0"/>
              <a:t>The next few slides are </a:t>
            </a:r>
            <a:r>
              <a:rPr lang="en-GB" dirty="0" smtClean="0"/>
              <a:t>examples this.</a:t>
            </a:r>
            <a:endParaRPr lang="en-GB" dirty="0"/>
          </a:p>
        </p:txBody>
      </p:sp>
    </p:spTree>
    <p:extLst>
      <p:ext uri="{BB962C8B-B14F-4D97-AF65-F5344CB8AC3E}">
        <p14:creationId xmlns:p14="http://schemas.microsoft.com/office/powerpoint/2010/main" val="3803199880"/>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1_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 id="{83DE7E9C-B455-4FFC-8A9A-70A90E7B96D1}" vid="{DB942F88-943E-4B5D-B4DD-315C242398F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169</TotalTime>
  <Words>1083</Words>
  <Application>Microsoft Office PowerPoint</Application>
  <PresentationFormat>Widescreen</PresentationFormat>
  <Paragraphs>76</Paragraphs>
  <Slides>24</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24</vt:i4>
      </vt:variant>
    </vt:vector>
  </HeadingPairs>
  <TitlesOfParts>
    <vt:vector size="35" baseType="lpstr">
      <vt:lpstr>Arial</vt:lpstr>
      <vt:lpstr>Arial Unicode MS</vt:lpstr>
      <vt:lpstr>Calibri</vt:lpstr>
      <vt:lpstr>Century Gothic</vt:lpstr>
      <vt:lpstr>Sassoon Infant Rg</vt:lpstr>
      <vt:lpstr>Tuffy</vt:lpstr>
      <vt:lpstr>Twinkl</vt:lpstr>
      <vt:lpstr>Twinkl SemiBold</vt:lpstr>
      <vt:lpstr>Wingdings 3</vt:lpstr>
      <vt:lpstr>Wisp</vt:lpstr>
      <vt:lpstr>1_Office Theme</vt:lpstr>
      <vt:lpstr>Assessment and book level grading inc. Accelerated Reader and how it works   The importance of reading  - 5 times per week   Quizzing reading books   Focussed readers / independent reading  VIPERS   Whole Class Reading lessons (WCR)  Hug in a mug / reading rewards/ Reading Club   Reading Spines / Class reading books and protected characteristics / Choral reading   How you can support your child to read inc. VIPERS in reading diaries  </vt:lpstr>
      <vt:lpstr>PowerPoint Presentation</vt:lpstr>
      <vt:lpstr>Once your child has completed a STAR test, we receive the following information on each child: </vt:lpstr>
      <vt:lpstr>PowerPoint Presentation</vt:lpstr>
      <vt:lpstr>  Reading in Class     Your children reads every day in class either independently, chorally, in groups or to and adult.   Each class holds a list of pupils and reads with children either individually or within a group every week – some children will be read with more often.   This allows us to keeping a running assessment of progress made, vocabulary comprehension and reading fluency.   Reading in class is not enough practise to learn to read fluently – children must also read 5x week at home and will need parental support to do so please. </vt:lpstr>
      <vt:lpstr>VIPERS  VIPERS is the taught reading strategy in school </vt:lpstr>
      <vt:lpstr>PowerPoint Presentation</vt:lpstr>
      <vt:lpstr>PowerPoint Presentation</vt:lpstr>
      <vt:lpstr>PowerPoint Presentation</vt:lpstr>
      <vt:lpstr>WCR – 2nd of 2 lessons  WALT: Know how to decode meanings from a text. </vt:lpstr>
      <vt:lpstr>PowerPoint Presentation</vt:lpstr>
      <vt:lpstr>PowerPoint Presentation</vt:lpstr>
      <vt:lpstr>PowerPoint Presentation</vt:lpstr>
      <vt:lpstr>Choral reading-   paragraphs 2 &amp; 3 </vt:lpstr>
      <vt:lpstr>PowerPoint Presentation</vt:lpstr>
      <vt:lpstr>PowerPoint Presentation</vt:lpstr>
      <vt:lpstr>echo reading-  paragraph 4 and Glossary </vt:lpstr>
      <vt:lpstr>PowerPoint Presentation</vt:lpstr>
      <vt:lpstr>Look at a Book with a Hug in a Mug  </vt:lpstr>
      <vt:lpstr>PowerPoint Presentation</vt:lpstr>
      <vt:lpstr>Read with your child at least 5x per week ( 5 to 10 minutes a day is enough, some children will finish a book in this time, others will only read a few pages) Choose your  time carefully – 5 minutes of quality time is better than 15 minutes of stressful struggle.   Use the VIPERS questions in the front of your child’s reading diary, in order to structure  1 or 2 questions about what your child has read. Please sign the diary after you have heard them read (Use the VIPERS code if you like)   Repeated reading  - following recently published evidence, we are requesting that children who are reading at green and orange book band levels read their books at least twice – this is so that the first reading is to decode the text and begin to understand the story. The second reading allows for full comprehension and the development of fluent reading without the need to sound out unknown vocabulary   Becoming independent As your child becomes a more confident and proficient  reader (usually Class 4 +) the need to read with your child becomes less necessary, however your child STILL needs to read 5x a week – moving towards the Class 5 goal of 60 pages per week. To remain engaged with your child’s reading, please use the VIPERS questions (just 1 or 2, to gauge how much your child has understood their test. Please continue to sign their diaries   Making books exciting  Your child’s school reading book is not the only book which they can read at home  (however, it is the book which they will need to read in school, as these books are carefully selected to build vocabulary, link with known phonics and build confidence) Self-chosen books are BRILLIANT for keeping children interested in reading, these are perfect for sharing at bedtimes etc.   AR book finder: If your child buys a new book and you want to know the book level or the quiz number you can use this website to find those details       </vt:lpstr>
      <vt:lpstr>How do we teach spelling ? </vt:lpstr>
      <vt:lpstr>EdShed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Vicky 2. Sanderson</dc:creator>
  <cp:lastModifiedBy>Helen HM. Medlin</cp:lastModifiedBy>
  <cp:revision>16</cp:revision>
  <cp:lastPrinted>2023-09-28T16:27:05Z</cp:lastPrinted>
  <dcterms:created xsi:type="dcterms:W3CDTF">2022-09-22T15:51:53Z</dcterms:created>
  <dcterms:modified xsi:type="dcterms:W3CDTF">2024-02-06T20:06:38Z</dcterms:modified>
</cp:coreProperties>
</file>