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5" r:id="rId9"/>
    <p:sldId id="264" r:id="rId10"/>
    <p:sldId id="266" r:id="rId11"/>
    <p:sldId id="263"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F1DD88A-6619-4056-93A8-614E252C9CD2}" type="datetimeFigureOut">
              <a:rPr lang="en-GB" smtClean="0"/>
              <a:t>22/09/2022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F398F7-B4AE-4EDF-BA49-703BBA17A9DC}" type="slidenum">
              <a:rPr lang="en-GB" smtClean="0"/>
              <a:t>‹#›</a:t>
            </a:fld>
            <a:endParaRPr lang="en-GB"/>
          </a:p>
        </p:txBody>
      </p:sp>
    </p:spTree>
    <p:extLst>
      <p:ext uri="{BB962C8B-B14F-4D97-AF65-F5344CB8AC3E}">
        <p14:creationId xmlns:p14="http://schemas.microsoft.com/office/powerpoint/2010/main" val="1108003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F1DD88A-6619-4056-93A8-614E252C9CD2}" type="datetimeFigureOut">
              <a:rPr lang="en-GB" smtClean="0"/>
              <a:t>22/09/2022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6F398F7-B4AE-4EDF-BA49-703BBA17A9DC}" type="slidenum">
              <a:rPr lang="en-GB" smtClean="0"/>
              <a:t>‹#›</a:t>
            </a:fld>
            <a:endParaRPr lang="en-GB"/>
          </a:p>
        </p:txBody>
      </p:sp>
    </p:spTree>
    <p:extLst>
      <p:ext uri="{BB962C8B-B14F-4D97-AF65-F5344CB8AC3E}">
        <p14:creationId xmlns:p14="http://schemas.microsoft.com/office/powerpoint/2010/main" val="1337750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2F1DD88A-6619-4056-93A8-614E252C9CD2}" type="datetimeFigureOut">
              <a:rPr lang="en-GB" smtClean="0"/>
              <a:t>22/09/2022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F398F7-B4AE-4EDF-BA49-703BBA17A9DC}" type="slidenum">
              <a:rPr lang="en-GB" smtClean="0"/>
              <a:t>‹#›</a:t>
            </a:fld>
            <a:endParaRPr lang="en-GB"/>
          </a:p>
        </p:txBody>
      </p:sp>
    </p:spTree>
    <p:extLst>
      <p:ext uri="{BB962C8B-B14F-4D97-AF65-F5344CB8AC3E}">
        <p14:creationId xmlns:p14="http://schemas.microsoft.com/office/powerpoint/2010/main" val="40946847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2F1DD88A-6619-4056-93A8-614E252C9CD2}" type="datetimeFigureOut">
              <a:rPr lang="en-GB" smtClean="0"/>
              <a:t>22/09/2022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F398F7-B4AE-4EDF-BA49-703BBA17A9DC}" type="slidenum">
              <a:rPr lang="en-GB" smtClean="0"/>
              <a:t>‹#›</a:t>
            </a:fld>
            <a:endParaRPr lang="en-GB"/>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6148544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F1DD88A-6619-4056-93A8-614E252C9CD2}" type="datetimeFigureOut">
              <a:rPr lang="en-GB" smtClean="0"/>
              <a:t>22/09/2022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F398F7-B4AE-4EDF-BA49-703BBA17A9DC}" type="slidenum">
              <a:rPr lang="en-GB" smtClean="0"/>
              <a:t>‹#›</a:t>
            </a:fld>
            <a:endParaRPr lang="en-GB"/>
          </a:p>
        </p:txBody>
      </p:sp>
    </p:spTree>
    <p:extLst>
      <p:ext uri="{BB962C8B-B14F-4D97-AF65-F5344CB8AC3E}">
        <p14:creationId xmlns:p14="http://schemas.microsoft.com/office/powerpoint/2010/main" val="13815820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F1DD88A-6619-4056-93A8-614E252C9CD2}" type="datetimeFigureOut">
              <a:rPr lang="en-GB" smtClean="0"/>
              <a:t>22/09/2022</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F398F7-B4AE-4EDF-BA49-703BBA17A9DC}" type="slidenum">
              <a:rPr lang="en-GB" smtClean="0"/>
              <a:t>‹#›</a:t>
            </a:fld>
            <a:endParaRPr lang="en-GB"/>
          </a:p>
        </p:txBody>
      </p:sp>
    </p:spTree>
    <p:extLst>
      <p:ext uri="{BB962C8B-B14F-4D97-AF65-F5344CB8AC3E}">
        <p14:creationId xmlns:p14="http://schemas.microsoft.com/office/powerpoint/2010/main" val="38793276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F1DD88A-6619-4056-93A8-614E252C9CD2}" type="datetimeFigureOut">
              <a:rPr lang="en-GB" smtClean="0"/>
              <a:t>22/09/2022</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F398F7-B4AE-4EDF-BA49-703BBA17A9DC}" type="slidenum">
              <a:rPr lang="en-GB" smtClean="0"/>
              <a:t>‹#›</a:t>
            </a:fld>
            <a:endParaRPr lang="en-GB"/>
          </a:p>
        </p:txBody>
      </p:sp>
    </p:spTree>
    <p:extLst>
      <p:ext uri="{BB962C8B-B14F-4D97-AF65-F5344CB8AC3E}">
        <p14:creationId xmlns:p14="http://schemas.microsoft.com/office/powerpoint/2010/main" val="32651070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F1DD88A-6619-4056-93A8-614E252C9CD2}" type="datetimeFigureOut">
              <a:rPr lang="en-GB" smtClean="0"/>
              <a:t>22/09/2022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F398F7-B4AE-4EDF-BA49-703BBA17A9DC}" type="slidenum">
              <a:rPr lang="en-GB" smtClean="0"/>
              <a:t>‹#›</a:t>
            </a:fld>
            <a:endParaRPr lang="en-GB"/>
          </a:p>
        </p:txBody>
      </p:sp>
    </p:spTree>
    <p:extLst>
      <p:ext uri="{BB962C8B-B14F-4D97-AF65-F5344CB8AC3E}">
        <p14:creationId xmlns:p14="http://schemas.microsoft.com/office/powerpoint/2010/main" val="1280593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F1DD88A-6619-4056-93A8-614E252C9CD2}" type="datetimeFigureOut">
              <a:rPr lang="en-GB" smtClean="0"/>
              <a:t>22/09/2022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F398F7-B4AE-4EDF-BA49-703BBA17A9DC}" type="slidenum">
              <a:rPr lang="en-GB" smtClean="0"/>
              <a:t>‹#›</a:t>
            </a:fld>
            <a:endParaRPr lang="en-GB"/>
          </a:p>
        </p:txBody>
      </p:sp>
    </p:spTree>
    <p:extLst>
      <p:ext uri="{BB962C8B-B14F-4D97-AF65-F5344CB8AC3E}">
        <p14:creationId xmlns:p14="http://schemas.microsoft.com/office/powerpoint/2010/main" val="1528283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2F1DD88A-6619-4056-93A8-614E252C9CD2}" type="datetimeFigureOut">
              <a:rPr lang="en-GB" smtClean="0"/>
              <a:t>22/09/2022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F398F7-B4AE-4EDF-BA49-703BBA17A9DC}" type="slidenum">
              <a:rPr lang="en-GB" smtClean="0"/>
              <a:t>‹#›</a:t>
            </a:fld>
            <a:endParaRPr lang="en-GB"/>
          </a:p>
        </p:txBody>
      </p:sp>
    </p:spTree>
    <p:extLst>
      <p:ext uri="{BB962C8B-B14F-4D97-AF65-F5344CB8AC3E}">
        <p14:creationId xmlns:p14="http://schemas.microsoft.com/office/powerpoint/2010/main" val="2580043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F1DD88A-6619-4056-93A8-614E252C9CD2}" type="datetimeFigureOut">
              <a:rPr lang="en-GB" smtClean="0"/>
              <a:t>22/09/2022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F398F7-B4AE-4EDF-BA49-703BBA17A9DC}" type="slidenum">
              <a:rPr lang="en-GB" smtClean="0"/>
              <a:t>‹#›</a:t>
            </a:fld>
            <a:endParaRPr lang="en-GB"/>
          </a:p>
        </p:txBody>
      </p:sp>
    </p:spTree>
    <p:extLst>
      <p:ext uri="{BB962C8B-B14F-4D97-AF65-F5344CB8AC3E}">
        <p14:creationId xmlns:p14="http://schemas.microsoft.com/office/powerpoint/2010/main" val="2457815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F1DD88A-6619-4056-93A8-614E252C9CD2}" type="datetimeFigureOut">
              <a:rPr lang="en-GB" smtClean="0"/>
              <a:t>22/09/2022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6F398F7-B4AE-4EDF-BA49-703BBA17A9DC}" type="slidenum">
              <a:rPr lang="en-GB" smtClean="0"/>
              <a:t>‹#›</a:t>
            </a:fld>
            <a:endParaRPr lang="en-GB"/>
          </a:p>
        </p:txBody>
      </p:sp>
    </p:spTree>
    <p:extLst>
      <p:ext uri="{BB962C8B-B14F-4D97-AF65-F5344CB8AC3E}">
        <p14:creationId xmlns:p14="http://schemas.microsoft.com/office/powerpoint/2010/main" val="1941687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F1DD88A-6619-4056-93A8-614E252C9CD2}" type="datetimeFigureOut">
              <a:rPr lang="en-GB" smtClean="0"/>
              <a:t>22/09/2022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6F398F7-B4AE-4EDF-BA49-703BBA17A9DC}" type="slidenum">
              <a:rPr lang="en-GB" smtClean="0"/>
              <a:t>‹#›</a:t>
            </a:fld>
            <a:endParaRPr lang="en-GB"/>
          </a:p>
        </p:txBody>
      </p:sp>
    </p:spTree>
    <p:extLst>
      <p:ext uri="{BB962C8B-B14F-4D97-AF65-F5344CB8AC3E}">
        <p14:creationId xmlns:p14="http://schemas.microsoft.com/office/powerpoint/2010/main" val="1361533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2F1DD88A-6619-4056-93A8-614E252C9CD2}" type="datetimeFigureOut">
              <a:rPr lang="en-GB" smtClean="0"/>
              <a:t>22/09/2022</a:t>
            </a:fld>
            <a:endParaRPr lang="en-GB"/>
          </a:p>
        </p:txBody>
      </p:sp>
      <p:sp>
        <p:nvSpPr>
          <p:cNvPr id="5" name="Footer Placeholder 3"/>
          <p:cNvSpPr>
            <a:spLocks noGrp="1"/>
          </p:cNvSpPr>
          <p:nvPr>
            <p:ph type="ftr" sz="quarter" idx="11"/>
          </p:nvPr>
        </p:nvSpPr>
        <p:spPr/>
        <p:txBody>
          <a:bodyPr/>
          <a:lstStyle/>
          <a:p>
            <a:endParaRPr lang="en-GB"/>
          </a:p>
        </p:txBody>
      </p:sp>
      <p:sp>
        <p:nvSpPr>
          <p:cNvPr id="6" name="Slide Number Placeholder 4"/>
          <p:cNvSpPr>
            <a:spLocks noGrp="1"/>
          </p:cNvSpPr>
          <p:nvPr>
            <p:ph type="sldNum" sz="quarter" idx="12"/>
          </p:nvPr>
        </p:nvSpPr>
        <p:spPr/>
        <p:txBody>
          <a:bodyPr/>
          <a:lstStyle/>
          <a:p>
            <a:fld id="{16F398F7-B4AE-4EDF-BA49-703BBA17A9DC}" type="slidenum">
              <a:rPr lang="en-GB" smtClean="0"/>
              <a:t>‹#›</a:t>
            </a:fld>
            <a:endParaRPr lang="en-GB"/>
          </a:p>
        </p:txBody>
      </p:sp>
    </p:spTree>
    <p:extLst>
      <p:ext uri="{BB962C8B-B14F-4D97-AF65-F5344CB8AC3E}">
        <p14:creationId xmlns:p14="http://schemas.microsoft.com/office/powerpoint/2010/main" val="2243817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2F1DD88A-6619-4056-93A8-614E252C9CD2}" type="datetimeFigureOut">
              <a:rPr lang="en-GB" smtClean="0"/>
              <a:t>22/09/2022</a:t>
            </a:fld>
            <a:endParaRPr lang="en-GB"/>
          </a:p>
        </p:txBody>
      </p:sp>
      <p:sp>
        <p:nvSpPr>
          <p:cNvPr id="5" name="Footer Placeholder 2"/>
          <p:cNvSpPr>
            <a:spLocks noGrp="1"/>
          </p:cNvSpPr>
          <p:nvPr>
            <p:ph type="ftr" sz="quarter" idx="11"/>
          </p:nvPr>
        </p:nvSpPr>
        <p:spPr/>
        <p:txBody>
          <a:bodyPr/>
          <a:lstStyle/>
          <a:p>
            <a:endParaRPr lang="en-GB"/>
          </a:p>
        </p:txBody>
      </p:sp>
      <p:sp>
        <p:nvSpPr>
          <p:cNvPr id="6" name="Slide Number Placeholder 3"/>
          <p:cNvSpPr>
            <a:spLocks noGrp="1"/>
          </p:cNvSpPr>
          <p:nvPr>
            <p:ph type="sldNum" sz="quarter" idx="12"/>
          </p:nvPr>
        </p:nvSpPr>
        <p:spPr/>
        <p:txBody>
          <a:bodyPr/>
          <a:lstStyle/>
          <a:p>
            <a:fld id="{16F398F7-B4AE-4EDF-BA49-703BBA17A9DC}" type="slidenum">
              <a:rPr lang="en-GB" smtClean="0"/>
              <a:t>‹#›</a:t>
            </a:fld>
            <a:endParaRPr lang="en-GB"/>
          </a:p>
        </p:txBody>
      </p:sp>
    </p:spTree>
    <p:extLst>
      <p:ext uri="{BB962C8B-B14F-4D97-AF65-F5344CB8AC3E}">
        <p14:creationId xmlns:p14="http://schemas.microsoft.com/office/powerpoint/2010/main" val="492374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2F1DD88A-6619-4056-93A8-614E252C9CD2}" type="datetimeFigureOut">
              <a:rPr lang="en-GB" smtClean="0"/>
              <a:t>22/09/2022</a:t>
            </a:fld>
            <a:endParaRPr lang="en-GB"/>
          </a:p>
        </p:txBody>
      </p:sp>
      <p:sp>
        <p:nvSpPr>
          <p:cNvPr id="5" name="Footer Placeholder 5"/>
          <p:cNvSpPr>
            <a:spLocks noGrp="1"/>
          </p:cNvSpPr>
          <p:nvPr>
            <p:ph type="ftr" sz="quarter" idx="11"/>
          </p:nvPr>
        </p:nvSpPr>
        <p:spPr/>
        <p:txBody>
          <a:bodyPr/>
          <a:lstStyle/>
          <a:p>
            <a:endParaRPr lang="en-GB"/>
          </a:p>
        </p:txBody>
      </p:sp>
      <p:sp>
        <p:nvSpPr>
          <p:cNvPr id="6" name="Slide Number Placeholder 6"/>
          <p:cNvSpPr>
            <a:spLocks noGrp="1"/>
          </p:cNvSpPr>
          <p:nvPr>
            <p:ph type="sldNum" sz="quarter" idx="12"/>
          </p:nvPr>
        </p:nvSpPr>
        <p:spPr/>
        <p:txBody>
          <a:bodyPr/>
          <a:lstStyle/>
          <a:p>
            <a:fld id="{16F398F7-B4AE-4EDF-BA49-703BBA17A9DC}" type="slidenum">
              <a:rPr lang="en-GB" smtClean="0"/>
              <a:t>‹#›</a:t>
            </a:fld>
            <a:endParaRPr lang="en-GB"/>
          </a:p>
        </p:txBody>
      </p:sp>
    </p:spTree>
    <p:extLst>
      <p:ext uri="{BB962C8B-B14F-4D97-AF65-F5344CB8AC3E}">
        <p14:creationId xmlns:p14="http://schemas.microsoft.com/office/powerpoint/2010/main" val="3250547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F1DD88A-6619-4056-93A8-614E252C9CD2}" type="datetimeFigureOut">
              <a:rPr lang="en-GB" smtClean="0"/>
              <a:t>22/09/2022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6F398F7-B4AE-4EDF-BA49-703BBA17A9DC}" type="slidenum">
              <a:rPr lang="en-GB" smtClean="0"/>
              <a:t>‹#›</a:t>
            </a:fld>
            <a:endParaRPr lang="en-GB"/>
          </a:p>
        </p:txBody>
      </p:sp>
    </p:spTree>
    <p:extLst>
      <p:ext uri="{BB962C8B-B14F-4D97-AF65-F5344CB8AC3E}">
        <p14:creationId xmlns:p14="http://schemas.microsoft.com/office/powerpoint/2010/main" val="3878016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F1DD88A-6619-4056-93A8-614E252C9CD2}" type="datetimeFigureOut">
              <a:rPr lang="en-GB" smtClean="0"/>
              <a:t>22/09/2022</a:t>
            </a:fld>
            <a:endParaRPr lang="en-GB"/>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16F398F7-B4AE-4EDF-BA49-703BBA17A9DC}" type="slidenum">
              <a:rPr lang="en-GB" smtClean="0"/>
              <a:t>‹#›</a:t>
            </a:fld>
            <a:endParaRPr lang="en-GB"/>
          </a:p>
        </p:txBody>
      </p:sp>
    </p:spTree>
    <p:extLst>
      <p:ext uri="{BB962C8B-B14F-4D97-AF65-F5344CB8AC3E}">
        <p14:creationId xmlns:p14="http://schemas.microsoft.com/office/powerpoint/2010/main" val="286952330"/>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Firstname.Surname@mylor-bridge.cornwall.sch.uk" TargetMode="External"/><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Year 5 and 6 Reading at Mylor Bridge School</a:t>
            </a:r>
            <a:endParaRPr lang="en-GB" dirty="0"/>
          </a:p>
        </p:txBody>
      </p:sp>
      <p:sp>
        <p:nvSpPr>
          <p:cNvPr id="3" name="Subtitle 2"/>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31393409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Friday Proof-Reading</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39617" y="1290037"/>
            <a:ext cx="8420100" cy="265176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2313" y="4075926"/>
            <a:ext cx="6520856" cy="2296381"/>
          </a:xfrm>
          <a:prstGeom prst="rect">
            <a:avLst/>
          </a:prstGeom>
        </p:spPr>
      </p:pic>
    </p:spTree>
    <p:extLst>
      <p:ext uri="{BB962C8B-B14F-4D97-AF65-F5344CB8AC3E}">
        <p14:creationId xmlns:p14="http://schemas.microsoft.com/office/powerpoint/2010/main" val="11402489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Google Classroom</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21647" y="1647121"/>
            <a:ext cx="3775539" cy="4195762"/>
          </a:xfrm>
        </p:spPr>
      </p:pic>
      <p:sp>
        <p:nvSpPr>
          <p:cNvPr id="5" name="Content Placeholder 2"/>
          <p:cNvSpPr txBox="1">
            <a:spLocks/>
          </p:cNvSpPr>
          <p:nvPr/>
        </p:nvSpPr>
        <p:spPr>
          <a:xfrm>
            <a:off x="546722" y="1647402"/>
            <a:ext cx="6688966" cy="419548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GB" dirty="0" smtClean="0"/>
              <a:t>Every child has an individual log-in for Google</a:t>
            </a:r>
          </a:p>
          <a:p>
            <a:r>
              <a:rPr lang="en-GB" dirty="0" smtClean="0"/>
              <a:t>They can log in from any device by using their email address:</a:t>
            </a:r>
          </a:p>
          <a:p>
            <a:r>
              <a:rPr lang="en-GB" dirty="0" smtClean="0">
                <a:hlinkClick r:id="rId3"/>
              </a:rPr>
              <a:t>Firstname.Surname@mylor-bridge.cornwall.sch.uk</a:t>
            </a:r>
            <a:endParaRPr lang="en-GB" dirty="0" smtClean="0"/>
          </a:p>
          <a:p>
            <a:r>
              <a:rPr lang="en-GB" dirty="0" smtClean="0"/>
              <a:t>Their password is a colour, an animal and a two-digit number – these are available at school and on their password cards </a:t>
            </a:r>
          </a:p>
          <a:p>
            <a:r>
              <a:rPr lang="en-GB" dirty="0" smtClean="0"/>
              <a:t>Once logged in, all passwords for </a:t>
            </a:r>
            <a:r>
              <a:rPr lang="en-GB" dirty="0" err="1" smtClean="0"/>
              <a:t>EdShed</a:t>
            </a:r>
            <a:r>
              <a:rPr lang="en-GB" dirty="0" smtClean="0"/>
              <a:t> and TT </a:t>
            </a:r>
            <a:r>
              <a:rPr lang="en-GB" dirty="0" err="1" smtClean="0"/>
              <a:t>Rockstars</a:t>
            </a:r>
            <a:r>
              <a:rPr lang="en-GB" dirty="0" smtClean="0"/>
              <a:t> etc. are remembered to prevent having to log in each time </a:t>
            </a:r>
            <a:endParaRPr lang="en-GB" dirty="0"/>
          </a:p>
        </p:txBody>
      </p:sp>
    </p:spTree>
    <p:extLst>
      <p:ext uri="{BB962C8B-B14F-4D97-AF65-F5344CB8AC3E}">
        <p14:creationId xmlns:p14="http://schemas.microsoft.com/office/powerpoint/2010/main" val="28504567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Reading at Home</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2999307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STAR Tests</a:t>
            </a:r>
            <a:endParaRPr lang="en-GB" dirty="0"/>
          </a:p>
        </p:txBody>
      </p:sp>
      <p:sp>
        <p:nvSpPr>
          <p:cNvPr id="3" name="Content Placeholder 2"/>
          <p:cNvSpPr>
            <a:spLocks noGrp="1"/>
          </p:cNvSpPr>
          <p:nvPr>
            <p:ph idx="1"/>
          </p:nvPr>
        </p:nvSpPr>
        <p:spPr>
          <a:xfrm>
            <a:off x="1225233" y="2052918"/>
            <a:ext cx="6238014" cy="4195481"/>
          </a:xfrm>
        </p:spPr>
        <p:txBody>
          <a:bodyPr/>
          <a:lstStyle/>
          <a:p>
            <a:r>
              <a:rPr lang="en-GB" dirty="0" smtClean="0"/>
              <a:t>Each child completes a STAR test every half term</a:t>
            </a:r>
          </a:p>
          <a:p>
            <a:r>
              <a:rPr lang="en-GB" dirty="0" smtClean="0"/>
              <a:t>This enables staff to signpost children to books at the appropriate level through a colour system</a:t>
            </a:r>
          </a:p>
          <a:p>
            <a:r>
              <a:rPr lang="en-GB" dirty="0" smtClean="0"/>
              <a:t>It produces a reading age that can be used to track progress throughout the year</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7497" y="1393371"/>
            <a:ext cx="2869475" cy="4237701"/>
          </a:xfrm>
          <a:prstGeom prst="rect">
            <a:avLst/>
          </a:prstGeom>
        </p:spPr>
      </p:pic>
    </p:spTree>
    <p:extLst>
      <p:ext uri="{BB962C8B-B14F-4D97-AF65-F5344CB8AC3E}">
        <p14:creationId xmlns:p14="http://schemas.microsoft.com/office/powerpoint/2010/main" val="3918988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Book </a:t>
            </a:r>
            <a:r>
              <a:rPr lang="en-GB" dirty="0" smtClean="0"/>
              <a:t>Choices</a:t>
            </a:r>
            <a:endParaRPr lang="en-GB" dirty="0"/>
          </a:p>
        </p:txBody>
      </p:sp>
      <p:sp>
        <p:nvSpPr>
          <p:cNvPr id="3" name="Content Placeholder 2"/>
          <p:cNvSpPr>
            <a:spLocks noGrp="1"/>
          </p:cNvSpPr>
          <p:nvPr>
            <p:ph idx="1"/>
          </p:nvPr>
        </p:nvSpPr>
        <p:spPr/>
        <p:txBody>
          <a:bodyPr/>
          <a:lstStyle/>
          <a:p>
            <a:pPr marL="0" indent="0">
              <a:buNone/>
            </a:pPr>
            <a:endParaRPr lang="en-GB" dirty="0" smtClean="0"/>
          </a:p>
          <a:p>
            <a:pPr marL="0" indent="0">
              <a:buNone/>
            </a:pPr>
            <a:r>
              <a:rPr lang="en-GB" dirty="0" smtClean="0"/>
              <a:t>Children can read books from library and from home</a:t>
            </a:r>
          </a:p>
          <a:p>
            <a:pPr marL="0" indent="0">
              <a:buNone/>
            </a:pPr>
            <a:r>
              <a:rPr lang="en-GB" dirty="0" smtClean="0"/>
              <a:t>If children wanted to read a book above their AR colour, we would recommend them speaking to an adult to see if it was at an appropriate level </a:t>
            </a:r>
          </a:p>
          <a:p>
            <a:pPr marL="0" indent="0">
              <a:buNone/>
            </a:pPr>
            <a:r>
              <a:rPr lang="en-GB" dirty="0" smtClean="0"/>
              <a:t>We want to encourage children to have a lifelong love of reading  </a:t>
            </a:r>
            <a:endParaRPr lang="en-GB" dirty="0"/>
          </a:p>
        </p:txBody>
      </p:sp>
    </p:spTree>
    <p:extLst>
      <p:ext uri="{BB962C8B-B14F-4D97-AF65-F5344CB8AC3E}">
        <p14:creationId xmlns:p14="http://schemas.microsoft.com/office/powerpoint/2010/main" val="36284950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AR Reading Quizzes</a:t>
            </a:r>
            <a:endParaRPr lang="en-GB" dirty="0"/>
          </a:p>
        </p:txBody>
      </p:sp>
      <p:sp>
        <p:nvSpPr>
          <p:cNvPr id="3" name="Content Placeholder 2"/>
          <p:cNvSpPr>
            <a:spLocks noGrp="1"/>
          </p:cNvSpPr>
          <p:nvPr>
            <p:ph idx="1"/>
          </p:nvPr>
        </p:nvSpPr>
        <p:spPr>
          <a:xfrm>
            <a:off x="646111" y="1347524"/>
            <a:ext cx="7091454" cy="4195481"/>
          </a:xfrm>
        </p:spPr>
        <p:txBody>
          <a:bodyPr>
            <a:normAutofit lnSpcReduction="10000"/>
          </a:bodyPr>
          <a:lstStyle/>
          <a:p>
            <a:r>
              <a:rPr lang="en-GB" dirty="0" smtClean="0"/>
              <a:t>Most books in our library are ‘</a:t>
            </a:r>
            <a:r>
              <a:rPr lang="en-GB" dirty="0" err="1" smtClean="0"/>
              <a:t>quizzable</a:t>
            </a:r>
            <a:r>
              <a:rPr lang="en-GB" dirty="0" smtClean="0"/>
              <a:t>’. However, if your child’s book isn’t, they won’t be discouraged from reading it</a:t>
            </a:r>
          </a:p>
          <a:p>
            <a:r>
              <a:rPr lang="en-GB" dirty="0" smtClean="0"/>
              <a:t>After children finish their reading books, they are encouraged to take a quiz based on what they have read </a:t>
            </a:r>
          </a:p>
          <a:p>
            <a:r>
              <a:rPr lang="en-GB" dirty="0" smtClean="0"/>
              <a:t>The children can use the books to help them should they wish </a:t>
            </a:r>
          </a:p>
          <a:p>
            <a:r>
              <a:rPr lang="en-GB" dirty="0" smtClean="0"/>
              <a:t>This enables us to gauge their understanding of the text and influence future choices</a:t>
            </a:r>
          </a:p>
          <a:p>
            <a:r>
              <a:rPr lang="en-GB" dirty="0" smtClean="0"/>
              <a:t>Children can work to attain certificates and awards through passing these quizzes </a:t>
            </a:r>
          </a:p>
          <a:p>
            <a:pPr marL="0" indent="0">
              <a:buNone/>
            </a:pPr>
            <a:endParaRPr lang="en-GB" dirty="0"/>
          </a:p>
        </p:txBody>
      </p:sp>
    </p:spTree>
    <p:extLst>
      <p:ext uri="{BB962C8B-B14F-4D97-AF65-F5344CB8AC3E}">
        <p14:creationId xmlns:p14="http://schemas.microsoft.com/office/powerpoint/2010/main" val="16097946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Class Texts</a:t>
            </a:r>
            <a:endParaRPr lang="en-GB" dirty="0"/>
          </a:p>
        </p:txBody>
      </p:sp>
      <p:sp>
        <p:nvSpPr>
          <p:cNvPr id="3" name="Content Placeholder 2"/>
          <p:cNvSpPr>
            <a:spLocks noGrp="1"/>
          </p:cNvSpPr>
          <p:nvPr>
            <p:ph idx="1"/>
          </p:nvPr>
        </p:nvSpPr>
        <p:spPr>
          <a:xfrm>
            <a:off x="502420" y="1443318"/>
            <a:ext cx="4174083" cy="5018442"/>
          </a:xfrm>
        </p:spPr>
        <p:txBody>
          <a:bodyPr>
            <a:normAutofit lnSpcReduction="10000"/>
          </a:bodyPr>
          <a:lstStyle/>
          <a:p>
            <a:r>
              <a:rPr lang="en-GB" dirty="0" smtClean="0"/>
              <a:t>Through the year, the children will read together as part of our focus texts. This is timetabled in for 15 minutes after morning break. Some of our texts feed into our English units and our VIPERS questions. </a:t>
            </a:r>
          </a:p>
          <a:p>
            <a:r>
              <a:rPr lang="en-GB" dirty="0" smtClean="0"/>
              <a:t>This involves teacher reading, shared reading and individual reading aloud</a:t>
            </a:r>
          </a:p>
          <a:p>
            <a:r>
              <a:rPr lang="en-GB" dirty="0" smtClean="0"/>
              <a:t>Children are encouraged to use decoding strategies when faced with new vocabulary and the class discusses the meanings and uses of new words</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6172" y="2116728"/>
            <a:ext cx="3341468" cy="457145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2114" y="452718"/>
            <a:ext cx="3430893" cy="4814207"/>
          </a:xfrm>
          <a:prstGeom prst="rect">
            <a:avLst/>
          </a:prstGeom>
        </p:spPr>
      </p:pic>
    </p:spTree>
    <p:extLst>
      <p:ext uri="{BB962C8B-B14F-4D97-AF65-F5344CB8AC3E}">
        <p14:creationId xmlns:p14="http://schemas.microsoft.com/office/powerpoint/2010/main" val="3294324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VIPERS</a:t>
            </a:r>
            <a:endParaRPr lang="en-GB" dirty="0"/>
          </a:p>
        </p:txBody>
      </p:sp>
      <p:sp>
        <p:nvSpPr>
          <p:cNvPr id="3" name="Content Placeholder 2"/>
          <p:cNvSpPr>
            <a:spLocks noGrp="1"/>
          </p:cNvSpPr>
          <p:nvPr>
            <p:ph idx="1"/>
          </p:nvPr>
        </p:nvSpPr>
        <p:spPr>
          <a:xfrm>
            <a:off x="528547" y="1408483"/>
            <a:ext cx="5358447" cy="4195481"/>
          </a:xfrm>
        </p:spPr>
        <p:txBody>
          <a:bodyPr/>
          <a:lstStyle/>
          <a:p>
            <a:r>
              <a:rPr lang="en-GB" dirty="0" smtClean="0"/>
              <a:t>In Year 5 and 6, the children complete a weekly VIPERS lesson where they are using their comprehension skills to answer questions.</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1186" y="304672"/>
            <a:ext cx="4461510" cy="615619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762" y="4062677"/>
            <a:ext cx="5787535" cy="2398188"/>
          </a:xfrm>
          <a:prstGeom prst="rect">
            <a:avLst/>
          </a:prstGeom>
        </p:spPr>
      </p:pic>
    </p:spTree>
    <p:extLst>
      <p:ext uri="{BB962C8B-B14F-4D97-AF65-F5344CB8AC3E}">
        <p14:creationId xmlns:p14="http://schemas.microsoft.com/office/powerpoint/2010/main" val="15955852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Author Visits</a:t>
            </a:r>
            <a:endParaRPr lang="en-GB" dirty="0"/>
          </a:p>
        </p:txBody>
      </p:sp>
      <p:sp>
        <p:nvSpPr>
          <p:cNvPr id="3" name="Content Placeholder 2"/>
          <p:cNvSpPr>
            <a:spLocks noGrp="1"/>
          </p:cNvSpPr>
          <p:nvPr>
            <p:ph idx="1"/>
          </p:nvPr>
        </p:nvSpPr>
        <p:spPr>
          <a:xfrm>
            <a:off x="754969" y="1391067"/>
            <a:ext cx="5341031" cy="4195481"/>
          </a:xfrm>
        </p:spPr>
        <p:txBody>
          <a:bodyPr/>
          <a:lstStyle/>
          <a:p>
            <a:r>
              <a:rPr lang="en-GB" dirty="0" smtClean="0"/>
              <a:t>In November, Year 5 and 6 are having a virtual author visit from </a:t>
            </a:r>
            <a:r>
              <a:rPr lang="en-GB" dirty="0" err="1" smtClean="0"/>
              <a:t>Maz</a:t>
            </a:r>
            <a:r>
              <a:rPr lang="en-GB" dirty="0" smtClean="0"/>
              <a:t> Evans (author of Who Let the Gods Out?) </a:t>
            </a:r>
          </a:p>
          <a:p>
            <a:r>
              <a:rPr lang="en-GB" dirty="0" smtClean="0"/>
              <a:t>This is something we are keen to more of as the year progresses. However, we are aware of costings and the difficulty of getting authors all the way down in Cornwall! </a:t>
            </a:r>
            <a:endParaRPr lang="en-GB" dirty="0"/>
          </a:p>
        </p:txBody>
      </p:sp>
      <p:pic>
        <p:nvPicPr>
          <p:cNvPr id="5" name="Picture 2" descr="Maz Evans | Authors Alou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1267" y="3060532"/>
            <a:ext cx="3009900" cy="360045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Who Let the Gods Out?: the first EPIC adventure in Maz Evans's laugh-out-loud  hilarious series: Amazon.co.uk: Evans, Maz: 9781910655412: Book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4585" y="776965"/>
            <a:ext cx="2622572" cy="3953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78477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SATS and Assessment </a:t>
            </a:r>
            <a:endParaRPr lang="en-GB" dirty="0"/>
          </a:p>
        </p:txBody>
      </p:sp>
      <p:sp>
        <p:nvSpPr>
          <p:cNvPr id="3" name="Content Placeholder 2"/>
          <p:cNvSpPr>
            <a:spLocks noGrp="1"/>
          </p:cNvSpPr>
          <p:nvPr>
            <p:ph idx="1"/>
          </p:nvPr>
        </p:nvSpPr>
        <p:spPr>
          <a:xfrm>
            <a:off x="1104293" y="1312689"/>
            <a:ext cx="8946541" cy="4195481"/>
          </a:xfrm>
        </p:spPr>
        <p:txBody>
          <a:bodyPr/>
          <a:lstStyle/>
          <a:p>
            <a:r>
              <a:rPr lang="en-GB" dirty="0" smtClean="0"/>
              <a:t>In Year 5, children will take a formal reading comprehension test at the end of every term. At the end of the summer term, they will sit a Year 6 SAT which will prepare them for the types of questions they will expect in Year 6</a:t>
            </a:r>
          </a:p>
          <a:p>
            <a:r>
              <a:rPr lang="en-GB" dirty="0" smtClean="0"/>
              <a:t>In Year 6, the children will take regular previous SAT papers in preparation for the test in May. </a:t>
            </a:r>
          </a:p>
          <a:p>
            <a:r>
              <a:rPr lang="en-GB" dirty="0" smtClean="0"/>
              <a:t>The questions are of a similar style to our weekly VIPERS lessons to best prepare the children for these tests </a:t>
            </a:r>
          </a:p>
          <a:p>
            <a:r>
              <a:rPr lang="en-GB" dirty="0" smtClean="0"/>
              <a:t>They have an hour to read 3 separate texts and answer the questions</a:t>
            </a:r>
          </a:p>
          <a:p>
            <a:r>
              <a:rPr lang="en-GB" dirty="0" smtClean="0"/>
              <a:t>More information will be delivered later in the year </a:t>
            </a:r>
            <a:endParaRPr lang="en-GB" dirty="0"/>
          </a:p>
        </p:txBody>
      </p:sp>
    </p:spTree>
    <p:extLst>
      <p:ext uri="{BB962C8B-B14F-4D97-AF65-F5344CB8AC3E}">
        <p14:creationId xmlns:p14="http://schemas.microsoft.com/office/powerpoint/2010/main" val="25878380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EdShed</a:t>
            </a:r>
            <a:r>
              <a:rPr lang="en-GB" dirty="0" smtClean="0"/>
              <a:t> and Spellings</a:t>
            </a:r>
            <a:endParaRPr lang="en-GB" dirty="0"/>
          </a:p>
        </p:txBody>
      </p:sp>
      <p:sp>
        <p:nvSpPr>
          <p:cNvPr id="3" name="Content Placeholder 2"/>
          <p:cNvSpPr>
            <a:spLocks noGrp="1"/>
          </p:cNvSpPr>
          <p:nvPr>
            <p:ph idx="1"/>
          </p:nvPr>
        </p:nvSpPr>
        <p:spPr>
          <a:xfrm>
            <a:off x="1198727" y="1472472"/>
            <a:ext cx="8946541" cy="4195481"/>
          </a:xfrm>
        </p:spPr>
        <p:txBody>
          <a:bodyPr/>
          <a:lstStyle/>
          <a:p>
            <a:r>
              <a:rPr lang="en-GB" dirty="0" smtClean="0"/>
              <a:t>We use a number of online resources to support the children’s weekly spellings </a:t>
            </a:r>
          </a:p>
          <a:p>
            <a:r>
              <a:rPr lang="en-GB" dirty="0" err="1" smtClean="0"/>
              <a:t>EdShed</a:t>
            </a:r>
            <a:r>
              <a:rPr lang="en-GB" dirty="0" smtClean="0"/>
              <a:t> (LINK) is used daily between 8:45 – 9 so the children can practise their spellings in preparation for the weekly spelling and proof-reading dictation on Fridays</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462" y="3371851"/>
            <a:ext cx="6005925" cy="305280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7695" y="3371851"/>
            <a:ext cx="5051836" cy="3018258"/>
          </a:xfrm>
          <a:prstGeom prst="rect">
            <a:avLst/>
          </a:prstGeom>
        </p:spPr>
      </p:pic>
    </p:spTree>
    <p:extLst>
      <p:ext uri="{BB962C8B-B14F-4D97-AF65-F5344CB8AC3E}">
        <p14:creationId xmlns:p14="http://schemas.microsoft.com/office/powerpoint/2010/main" val="112367077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910</TotalTime>
  <Words>585</Words>
  <Application>Microsoft Office PowerPoint</Application>
  <PresentationFormat>Widescreen</PresentationFormat>
  <Paragraphs>42</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Century Gothic</vt:lpstr>
      <vt:lpstr>Wingdings 3</vt:lpstr>
      <vt:lpstr>Ion</vt:lpstr>
      <vt:lpstr>Year 5 and 6 Reading at Mylor Bridge School</vt:lpstr>
      <vt:lpstr>STAR Tests</vt:lpstr>
      <vt:lpstr>Book Choices</vt:lpstr>
      <vt:lpstr>AR Reading Quizzes</vt:lpstr>
      <vt:lpstr>Class Texts</vt:lpstr>
      <vt:lpstr>VIPERS</vt:lpstr>
      <vt:lpstr>Author Visits</vt:lpstr>
      <vt:lpstr>SATS and Assessment </vt:lpstr>
      <vt:lpstr>EdShed and Spellings</vt:lpstr>
      <vt:lpstr>Friday Proof-Reading</vt:lpstr>
      <vt:lpstr>Google Classroom</vt:lpstr>
      <vt:lpstr>Reading at Home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5 and 6 Reading at Mylor Bridge School</dc:title>
  <dc:creator>Matt Collinge</dc:creator>
  <cp:lastModifiedBy>Matt Collinge</cp:lastModifiedBy>
  <cp:revision>8</cp:revision>
  <dcterms:created xsi:type="dcterms:W3CDTF">2022-09-22T15:18:54Z</dcterms:created>
  <dcterms:modified xsi:type="dcterms:W3CDTF">2022-09-23T06:30:32Z</dcterms:modified>
</cp:coreProperties>
</file>